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10287000" cx="18288000"/>
  <p:notesSz cx="18288000" cy="10287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5" roundtripDataSignature="AMtx7mgXNWAjkboy+YZs9Dzy/rc/81SW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9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3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7be7d4a39d_1_3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7be7d4a39d_1_3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7be7d4a39d_1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17be7d4a39d_1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7be7d4a39d_1_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7be7d4a39d_1_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7be7d4a39d_1_1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7be7d4a39d_1_1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7be7d4a39d_1_2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7be7d4a39d_1_2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7be7d4a39d_1_2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7be7d4a39d_1_26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7c6e6a6f26_0_6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7c6e6a6f26_0_6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7be7d4a39d_1_3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7be7d4a39d_1_3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7be7d4a39d_0_1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g17be7d4a39d_0_1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7c6e6a6f26_0_11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7c6e6a6f26_0_11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7c6e6a6f26_0_12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7c6e6a6f26_0_12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7c6e6a6f26_0_13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17c6e6a6f26_0_13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7c6e6a6f26_0_8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17c6e6a6f26_0_8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7c6e6a6f26_0_9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17c6e6a6f26_0_9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7c6e6a6f26_0_9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17c6e6a6f26_0_9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9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7c6e6a6f26_0_7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7c6e6a6f26_0_76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7be7d4a39d_3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7be7d4a39d_3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7c6e6a6f26_0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17c6e6a6f26_0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7be7d4a39d_0_1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17be7d4a39d_0_1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7c6e6a6f26_0_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17c6e6a6f26_0_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7c6e6a6f26_0_1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17c6e6a6f26_0_1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7c6e6a6f26_0_2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7c6e6a6f26_0_2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7c6e6a6f26_0_3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17c6e6a6f26_0_3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7c6e6a6f26_0_3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17c6e6a6f26_0_3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7c6e6a6f26_0_4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17c6e6a6f26_0_4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7c6e6a6f26_0_5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17c6e6a6f26_0_5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7c6e6a6f26_0_5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17c6e6a6f26_0_5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7c6e6a6f26_0_6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17c6e6a6f26_0_6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7c6e6a6f26_0_10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17c6e6a6f26_0_106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7be7d4a39d_0_2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17be7d4a39d_0_2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7be7d4a39d_0_3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17be7d4a39d_0_36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8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/>
          <p:nvPr>
            <p:ph type="title"/>
          </p:nvPr>
        </p:nvSpPr>
        <p:spPr>
          <a:xfrm>
            <a:off x="1392033" y="1494316"/>
            <a:ext cx="14341615" cy="6580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4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4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4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5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5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6"/>
          <p:cNvSpPr txBox="1"/>
          <p:nvPr>
            <p:ph type="title"/>
          </p:nvPr>
        </p:nvSpPr>
        <p:spPr>
          <a:xfrm>
            <a:off x="1392033" y="1494316"/>
            <a:ext cx="14341615" cy="6580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" type="body"/>
          </p:nvPr>
        </p:nvSpPr>
        <p:spPr>
          <a:xfrm>
            <a:off x="4418149" y="5070940"/>
            <a:ext cx="10390505" cy="2266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7"/>
          <p:cNvSpPr txBox="1"/>
          <p:nvPr>
            <p:ph type="ctrTitle"/>
          </p:nvPr>
        </p:nvSpPr>
        <p:spPr>
          <a:xfrm>
            <a:off x="3092733" y="4164583"/>
            <a:ext cx="10081894" cy="2312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" type="subTitle"/>
          </p:nvPr>
        </p:nvSpPr>
        <p:spPr>
          <a:xfrm>
            <a:off x="3760549" y="5882542"/>
            <a:ext cx="6297930" cy="198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7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 txBox="1"/>
          <p:nvPr>
            <p:ph type="title"/>
          </p:nvPr>
        </p:nvSpPr>
        <p:spPr>
          <a:xfrm>
            <a:off x="1392033" y="1494316"/>
            <a:ext cx="14341615" cy="6580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8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1392033" y="1494316"/>
            <a:ext cx="14341615" cy="6580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4418149" y="5070940"/>
            <a:ext cx="10390505" cy="2266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3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33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33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/>
          <p:nvPr/>
        </p:nvSpPr>
        <p:spPr>
          <a:xfrm>
            <a:off x="7231591" y="9258300"/>
            <a:ext cx="5219700" cy="1028700"/>
          </a:xfrm>
          <a:custGeom>
            <a:rect b="b" l="l" r="r" t="t"/>
            <a:pathLst>
              <a:path extrusionOk="0" h="1028700" w="5219700">
                <a:moveTo>
                  <a:pt x="5219700" y="1028699"/>
                </a:moveTo>
                <a:lnTo>
                  <a:pt x="0" y="1028699"/>
                </a:lnTo>
                <a:lnTo>
                  <a:pt x="0" y="0"/>
                </a:lnTo>
                <a:lnTo>
                  <a:pt x="5219700" y="0"/>
                </a:lnTo>
                <a:lnTo>
                  <a:pt x="5219700" y="102869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35750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46646" y="0"/>
            <a:ext cx="4141352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7327" y="4000500"/>
            <a:ext cx="2737201" cy="194621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/>
          <p:cNvSpPr txBox="1"/>
          <p:nvPr>
            <p:ph type="title"/>
          </p:nvPr>
        </p:nvSpPr>
        <p:spPr>
          <a:xfrm>
            <a:off x="6096000" y="3729169"/>
            <a:ext cx="98121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8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/>
              <a:t>Creating Culture</a:t>
            </a:r>
            <a:endParaRPr sz="8800"/>
          </a:p>
        </p:txBody>
      </p:sp>
      <p:sp>
        <p:nvSpPr>
          <p:cNvPr id="48" name="Google Shape;48;p1"/>
          <p:cNvSpPr txBox="1"/>
          <p:nvPr/>
        </p:nvSpPr>
        <p:spPr>
          <a:xfrm>
            <a:off x="6074525" y="7653500"/>
            <a:ext cx="8351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Billie Sue Smith</a:t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Paradigm Shift Leadership</a:t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billie@ps.company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7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9"/>
          <p:cNvSpPr/>
          <p:nvPr/>
        </p:nvSpPr>
        <p:spPr>
          <a:xfrm>
            <a:off x="0" y="0"/>
            <a:ext cx="8314055" cy="10287000"/>
          </a:xfrm>
          <a:custGeom>
            <a:rect b="b" l="l" r="r" t="t"/>
            <a:pathLst>
              <a:path extrusionOk="0" h="10287000" w="8314055">
                <a:moveTo>
                  <a:pt x="0" y="10286999"/>
                </a:moveTo>
                <a:lnTo>
                  <a:pt x="0" y="0"/>
                </a:lnTo>
                <a:lnTo>
                  <a:pt x="8313788" y="0"/>
                </a:lnTo>
                <a:lnTo>
                  <a:pt x="1896245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94C7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1" name="Google Shape;121;p9"/>
          <p:cNvSpPr txBox="1"/>
          <p:nvPr>
            <p:ph type="ctrTitle"/>
          </p:nvPr>
        </p:nvSpPr>
        <p:spPr>
          <a:xfrm>
            <a:off x="6487458" y="3472883"/>
            <a:ext cx="10081800" cy="58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/>
              <a:t>Four Major Culture Identifiers</a:t>
            </a:r>
            <a:endParaRPr sz="9000"/>
          </a:p>
          <a:p>
            <a:pPr indent="0" lvl="0" marL="12700" rtl="0" algn="l">
              <a:lnSpc>
                <a:spcPct val="1163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2" name="Google Shape;12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6"/>
            <a:ext cx="1371599" cy="13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8287999" cy="312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3"/>
          <p:cNvSpPr txBox="1"/>
          <p:nvPr>
            <p:ph type="title"/>
          </p:nvPr>
        </p:nvSpPr>
        <p:spPr>
          <a:xfrm>
            <a:off x="2578208" y="1328091"/>
            <a:ext cx="14341500" cy="79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17725">
            <a:spAutoFit/>
          </a:bodyPr>
          <a:lstStyle/>
          <a:p>
            <a:pPr indent="-7747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600"/>
              <a:buFont typeface="Arial"/>
              <a:buChar char="●"/>
            </a:pPr>
            <a:r>
              <a:rPr b="0" lang="en-US" sz="8600">
                <a:latin typeface="Arial"/>
                <a:ea typeface="Arial"/>
                <a:cs typeface="Arial"/>
                <a:sym typeface="Arial"/>
              </a:rPr>
              <a:t>Language</a:t>
            </a:r>
            <a:endParaRPr b="0" sz="8600">
              <a:latin typeface="Arial"/>
              <a:ea typeface="Arial"/>
              <a:cs typeface="Arial"/>
              <a:sym typeface="Arial"/>
            </a:endParaRPr>
          </a:p>
          <a:p>
            <a:pPr indent="-7747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600"/>
              <a:buFont typeface="Arial"/>
              <a:buChar char="●"/>
            </a:pPr>
            <a:r>
              <a:rPr b="0" lang="en-US" sz="8600">
                <a:latin typeface="Arial"/>
                <a:ea typeface="Arial"/>
                <a:cs typeface="Arial"/>
                <a:sym typeface="Arial"/>
              </a:rPr>
              <a:t>Food</a:t>
            </a:r>
            <a:endParaRPr b="0" sz="8600">
              <a:latin typeface="Arial"/>
              <a:ea typeface="Arial"/>
              <a:cs typeface="Arial"/>
              <a:sym typeface="Arial"/>
            </a:endParaRPr>
          </a:p>
          <a:p>
            <a:pPr indent="-7747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600"/>
              <a:buFont typeface="Arial"/>
              <a:buChar char="●"/>
            </a:pPr>
            <a:r>
              <a:rPr b="0" lang="en-US" sz="8600">
                <a:latin typeface="Arial"/>
                <a:ea typeface="Arial"/>
                <a:cs typeface="Arial"/>
                <a:sym typeface="Arial"/>
              </a:rPr>
              <a:t>Arts</a:t>
            </a:r>
            <a:endParaRPr b="0" sz="8600">
              <a:latin typeface="Arial"/>
              <a:ea typeface="Arial"/>
              <a:cs typeface="Arial"/>
              <a:sym typeface="Arial"/>
            </a:endParaRPr>
          </a:p>
          <a:p>
            <a:pPr indent="-7747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600"/>
              <a:buFont typeface="Arial"/>
              <a:buChar char="●"/>
            </a:pPr>
            <a:r>
              <a:rPr b="0" lang="en-US" sz="8600">
                <a:latin typeface="Arial"/>
                <a:ea typeface="Arial"/>
                <a:cs typeface="Arial"/>
                <a:sym typeface="Arial"/>
              </a:rPr>
              <a:t>Beliefs and values</a:t>
            </a:r>
            <a:endParaRPr b="0" sz="8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8"/>
            <a:ext cx="1371599" cy="13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7be7d4a39d_1_39"/>
          <p:cNvSpPr/>
          <p:nvPr/>
        </p:nvSpPr>
        <p:spPr>
          <a:xfrm>
            <a:off x="12275719" y="649616"/>
            <a:ext cx="6012815" cy="9637395"/>
          </a:xfrm>
          <a:custGeom>
            <a:rect b="b" l="l" r="r" t="t"/>
            <a:pathLst>
              <a:path extrusionOk="0" h="9637395" w="6012815">
                <a:moveTo>
                  <a:pt x="0" y="9637382"/>
                </a:moveTo>
                <a:lnTo>
                  <a:pt x="6012279" y="0"/>
                </a:lnTo>
                <a:lnTo>
                  <a:pt x="6012279" y="9637382"/>
                </a:lnTo>
                <a:lnTo>
                  <a:pt x="0" y="9637382"/>
                </a:lnTo>
                <a:close/>
              </a:path>
            </a:pathLst>
          </a:custGeom>
          <a:solidFill>
            <a:srgbClr val="C6D9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35" name="Google Shape;135;g17be7d4a39d_1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88950" y="8572948"/>
            <a:ext cx="1371599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17be7d4a39d_1_39"/>
          <p:cNvSpPr txBox="1"/>
          <p:nvPr>
            <p:ph type="ctrTitle"/>
          </p:nvPr>
        </p:nvSpPr>
        <p:spPr>
          <a:xfrm>
            <a:off x="3092733" y="4164583"/>
            <a:ext cx="10081800" cy="41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/>
              <a:t>Snowball </a:t>
            </a:r>
            <a:endParaRPr sz="9000"/>
          </a:p>
          <a:p>
            <a:pPr indent="0" lvl="0" marL="12700" rtl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Describe your workplace culture using the four identifiers</a:t>
            </a:r>
            <a:endParaRPr sz="49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7" name="Google Shape;137;g17be7d4a39d_1_39"/>
          <p:cNvGrpSpPr/>
          <p:nvPr/>
        </p:nvGrpSpPr>
        <p:grpSpPr>
          <a:xfrm>
            <a:off x="0" y="1"/>
            <a:ext cx="3705058" cy="10286997"/>
            <a:chOff x="0" y="1"/>
            <a:chExt cx="3705058" cy="10286997"/>
          </a:xfrm>
        </p:grpSpPr>
        <p:pic>
          <p:nvPicPr>
            <p:cNvPr id="138" name="Google Shape;138;g17be7d4a39d_1_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1"/>
              <a:ext cx="3590237" cy="10286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g17be7d4a39d_1_39"/>
            <p:cNvSpPr/>
            <p:nvPr/>
          </p:nvSpPr>
          <p:spPr>
            <a:xfrm>
              <a:off x="3106357" y="3198686"/>
              <a:ext cx="548639" cy="548004"/>
            </a:xfrm>
            <a:custGeom>
              <a:rect b="b" l="l" r="r" t="t"/>
              <a:pathLst>
                <a:path extrusionOk="0" h="548004" w="548639">
                  <a:moveTo>
                    <a:pt x="273743" y="547841"/>
                  </a:moveTo>
                  <a:lnTo>
                    <a:pt x="250703" y="543214"/>
                  </a:lnTo>
                  <a:lnTo>
                    <a:pt x="231773" y="530545"/>
                  </a:lnTo>
                  <a:lnTo>
                    <a:pt x="218951" y="511654"/>
                  </a:lnTo>
                  <a:lnTo>
                    <a:pt x="214234" y="488361"/>
                  </a:lnTo>
                  <a:lnTo>
                    <a:pt x="214234" y="333087"/>
                  </a:lnTo>
                  <a:lnTo>
                    <a:pt x="59509" y="333087"/>
                  </a:lnTo>
                  <a:lnTo>
                    <a:pt x="36469" y="328460"/>
                  </a:lnTo>
                  <a:lnTo>
                    <a:pt x="17539" y="315791"/>
                  </a:lnTo>
                  <a:lnTo>
                    <a:pt x="4717" y="296900"/>
                  </a:lnTo>
                  <a:lnTo>
                    <a:pt x="0" y="273607"/>
                  </a:lnTo>
                  <a:lnTo>
                    <a:pt x="4629" y="250578"/>
                  </a:lnTo>
                  <a:lnTo>
                    <a:pt x="17304" y="231658"/>
                  </a:lnTo>
                  <a:lnTo>
                    <a:pt x="36204" y="218843"/>
                  </a:lnTo>
                  <a:lnTo>
                    <a:pt x="59509" y="214127"/>
                  </a:lnTo>
                  <a:lnTo>
                    <a:pt x="214860" y="214127"/>
                  </a:lnTo>
                  <a:lnTo>
                    <a:pt x="214860" y="59479"/>
                  </a:lnTo>
                  <a:lnTo>
                    <a:pt x="219490" y="36451"/>
                  </a:lnTo>
                  <a:lnTo>
                    <a:pt x="232165" y="17530"/>
                  </a:lnTo>
                  <a:lnTo>
                    <a:pt x="251065" y="4715"/>
                  </a:lnTo>
                  <a:lnTo>
                    <a:pt x="274369" y="0"/>
                  </a:lnTo>
                  <a:lnTo>
                    <a:pt x="297410" y="4715"/>
                  </a:lnTo>
                  <a:lnTo>
                    <a:pt x="316339" y="17530"/>
                  </a:lnTo>
                  <a:lnTo>
                    <a:pt x="329161" y="36451"/>
                  </a:lnTo>
                  <a:lnTo>
                    <a:pt x="333879" y="59479"/>
                  </a:lnTo>
                  <a:lnTo>
                    <a:pt x="333879" y="214753"/>
                  </a:lnTo>
                  <a:lnTo>
                    <a:pt x="488603" y="214753"/>
                  </a:lnTo>
                  <a:lnTo>
                    <a:pt x="511996" y="219381"/>
                  </a:lnTo>
                  <a:lnTo>
                    <a:pt x="531043" y="232049"/>
                  </a:lnTo>
                  <a:lnTo>
                    <a:pt x="543748" y="250940"/>
                  </a:lnTo>
                  <a:lnTo>
                    <a:pt x="548113" y="274233"/>
                  </a:lnTo>
                  <a:lnTo>
                    <a:pt x="543483" y="297262"/>
                  </a:lnTo>
                  <a:lnTo>
                    <a:pt x="530808" y="316182"/>
                  </a:lnTo>
                  <a:lnTo>
                    <a:pt x="511908" y="328998"/>
                  </a:lnTo>
                  <a:lnTo>
                    <a:pt x="488603" y="333713"/>
                  </a:lnTo>
                  <a:lnTo>
                    <a:pt x="333252" y="333713"/>
                  </a:lnTo>
                  <a:lnTo>
                    <a:pt x="333252" y="488361"/>
                  </a:lnTo>
                  <a:lnTo>
                    <a:pt x="328623" y="511390"/>
                  </a:lnTo>
                  <a:lnTo>
                    <a:pt x="315948" y="530310"/>
                  </a:lnTo>
                  <a:lnTo>
                    <a:pt x="297048" y="543126"/>
                  </a:lnTo>
                  <a:lnTo>
                    <a:pt x="273743" y="5478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0" name="Google Shape;140;g17be7d4a39d_1_39"/>
            <p:cNvSpPr/>
            <p:nvPr/>
          </p:nvSpPr>
          <p:spPr>
            <a:xfrm>
              <a:off x="3160229" y="3231870"/>
              <a:ext cx="544829" cy="548004"/>
            </a:xfrm>
            <a:custGeom>
              <a:rect b="b" l="l" r="r" t="t"/>
              <a:pathLst>
                <a:path extrusionOk="0" h="548004" w="544829">
                  <a:moveTo>
                    <a:pt x="213607" y="120838"/>
                  </a:moveTo>
                  <a:lnTo>
                    <a:pt x="213607" y="108316"/>
                  </a:lnTo>
                  <a:lnTo>
                    <a:pt x="273743" y="0"/>
                  </a:lnTo>
                  <a:lnTo>
                    <a:pt x="278128" y="0"/>
                  </a:lnTo>
                  <a:lnTo>
                    <a:pt x="280007" y="626"/>
                  </a:lnTo>
                  <a:lnTo>
                    <a:pt x="213607" y="120838"/>
                  </a:lnTo>
                  <a:close/>
                </a:path>
                <a:path extrusionOk="0" h="548004" w="544829">
                  <a:moveTo>
                    <a:pt x="213607" y="68245"/>
                  </a:moveTo>
                  <a:lnTo>
                    <a:pt x="213607" y="55723"/>
                  </a:lnTo>
                  <a:lnTo>
                    <a:pt x="238037" y="11269"/>
                  </a:lnTo>
                  <a:lnTo>
                    <a:pt x="241796" y="8765"/>
                  </a:lnTo>
                  <a:lnTo>
                    <a:pt x="244928" y="6887"/>
                  </a:lnTo>
                  <a:lnTo>
                    <a:pt x="248686" y="5008"/>
                  </a:lnTo>
                  <a:lnTo>
                    <a:pt x="213607" y="68245"/>
                  </a:lnTo>
                  <a:close/>
                </a:path>
                <a:path extrusionOk="0" h="548004" w="544829">
                  <a:moveTo>
                    <a:pt x="213607" y="174057"/>
                  </a:moveTo>
                  <a:lnTo>
                    <a:pt x="213607" y="161534"/>
                  </a:lnTo>
                  <a:lnTo>
                    <a:pt x="299426" y="6261"/>
                  </a:lnTo>
                  <a:lnTo>
                    <a:pt x="301305" y="7513"/>
                  </a:lnTo>
                  <a:lnTo>
                    <a:pt x="303185" y="8139"/>
                  </a:lnTo>
                  <a:lnTo>
                    <a:pt x="305064" y="9391"/>
                  </a:lnTo>
                  <a:lnTo>
                    <a:pt x="213607" y="174057"/>
                  </a:lnTo>
                  <a:close/>
                </a:path>
                <a:path extrusionOk="0" h="548004" w="544829">
                  <a:moveTo>
                    <a:pt x="152845" y="333713"/>
                  </a:moveTo>
                  <a:lnTo>
                    <a:pt x="145328" y="333713"/>
                  </a:lnTo>
                  <a:lnTo>
                    <a:pt x="211728" y="214753"/>
                  </a:lnTo>
                  <a:lnTo>
                    <a:pt x="213607" y="214753"/>
                  </a:lnTo>
                  <a:lnTo>
                    <a:pt x="213607" y="211623"/>
                  </a:lnTo>
                  <a:lnTo>
                    <a:pt x="318845" y="21287"/>
                  </a:lnTo>
                  <a:lnTo>
                    <a:pt x="321351" y="25044"/>
                  </a:lnTo>
                  <a:lnTo>
                    <a:pt x="323230" y="26922"/>
                  </a:lnTo>
                  <a:lnTo>
                    <a:pt x="152845" y="333713"/>
                  </a:lnTo>
                  <a:close/>
                </a:path>
                <a:path extrusionOk="0" h="548004" w="544829">
                  <a:moveTo>
                    <a:pt x="182286" y="333713"/>
                  </a:moveTo>
                  <a:lnTo>
                    <a:pt x="175396" y="333713"/>
                  </a:lnTo>
                  <a:lnTo>
                    <a:pt x="332000" y="51340"/>
                  </a:lnTo>
                  <a:lnTo>
                    <a:pt x="332626" y="53844"/>
                  </a:lnTo>
                  <a:lnTo>
                    <a:pt x="332626" y="62610"/>
                  </a:lnTo>
                  <a:lnTo>
                    <a:pt x="182286" y="333713"/>
                  </a:lnTo>
                  <a:close/>
                </a:path>
                <a:path extrusionOk="0" h="548004" w="544829">
                  <a:moveTo>
                    <a:pt x="211728" y="333713"/>
                  </a:moveTo>
                  <a:lnTo>
                    <a:pt x="204837" y="333713"/>
                  </a:lnTo>
                  <a:lnTo>
                    <a:pt x="332626" y="103307"/>
                  </a:lnTo>
                  <a:lnTo>
                    <a:pt x="332626" y="115829"/>
                  </a:lnTo>
                  <a:lnTo>
                    <a:pt x="211728" y="333713"/>
                  </a:lnTo>
                  <a:close/>
                </a:path>
                <a:path extrusionOk="0" h="548004" w="544829">
                  <a:moveTo>
                    <a:pt x="213607" y="383802"/>
                  </a:moveTo>
                  <a:lnTo>
                    <a:pt x="213607" y="371279"/>
                  </a:lnTo>
                  <a:lnTo>
                    <a:pt x="332626" y="156526"/>
                  </a:lnTo>
                  <a:lnTo>
                    <a:pt x="332626" y="169048"/>
                  </a:lnTo>
                  <a:lnTo>
                    <a:pt x="213607" y="383802"/>
                  </a:lnTo>
                  <a:close/>
                </a:path>
                <a:path extrusionOk="0" h="548004" w="544829">
                  <a:moveTo>
                    <a:pt x="213607" y="433890"/>
                  </a:moveTo>
                  <a:lnTo>
                    <a:pt x="213607" y="421368"/>
                  </a:lnTo>
                  <a:lnTo>
                    <a:pt x="332626" y="206614"/>
                  </a:lnTo>
                  <a:lnTo>
                    <a:pt x="332626" y="214753"/>
                  </a:lnTo>
                  <a:lnTo>
                    <a:pt x="335132" y="214753"/>
                  </a:lnTo>
                  <a:lnTo>
                    <a:pt x="213607" y="433890"/>
                  </a:lnTo>
                  <a:close/>
                </a:path>
                <a:path extrusionOk="0" h="548004" w="544829">
                  <a:moveTo>
                    <a:pt x="18166" y="318061"/>
                  </a:moveTo>
                  <a:lnTo>
                    <a:pt x="16913" y="316808"/>
                  </a:lnTo>
                  <a:lnTo>
                    <a:pt x="15033" y="315556"/>
                  </a:lnTo>
                  <a:lnTo>
                    <a:pt x="13781" y="313678"/>
                  </a:lnTo>
                  <a:lnTo>
                    <a:pt x="68279" y="214753"/>
                  </a:lnTo>
                  <a:lnTo>
                    <a:pt x="75169" y="214753"/>
                  </a:lnTo>
                  <a:lnTo>
                    <a:pt x="18166" y="318061"/>
                  </a:lnTo>
                  <a:close/>
                </a:path>
                <a:path extrusionOk="0" h="548004" w="544829">
                  <a:moveTo>
                    <a:pt x="38837" y="330583"/>
                  </a:moveTo>
                  <a:lnTo>
                    <a:pt x="36958" y="329957"/>
                  </a:lnTo>
                  <a:lnTo>
                    <a:pt x="35079" y="328704"/>
                  </a:lnTo>
                  <a:lnTo>
                    <a:pt x="33200" y="328078"/>
                  </a:lnTo>
                  <a:lnTo>
                    <a:pt x="95841" y="214753"/>
                  </a:lnTo>
                  <a:lnTo>
                    <a:pt x="102732" y="214753"/>
                  </a:lnTo>
                  <a:lnTo>
                    <a:pt x="38837" y="330583"/>
                  </a:lnTo>
                  <a:close/>
                </a:path>
                <a:path extrusionOk="0" h="548004" w="544829">
                  <a:moveTo>
                    <a:pt x="65773" y="333713"/>
                  </a:moveTo>
                  <a:lnTo>
                    <a:pt x="58883" y="333713"/>
                  </a:lnTo>
                  <a:lnTo>
                    <a:pt x="125283" y="214753"/>
                  </a:lnTo>
                  <a:lnTo>
                    <a:pt x="132173" y="214753"/>
                  </a:lnTo>
                  <a:lnTo>
                    <a:pt x="65773" y="333713"/>
                  </a:lnTo>
                  <a:close/>
                </a:path>
                <a:path extrusionOk="0" h="548004" w="544829">
                  <a:moveTo>
                    <a:pt x="95215" y="333713"/>
                  </a:moveTo>
                  <a:lnTo>
                    <a:pt x="88324" y="333713"/>
                  </a:lnTo>
                  <a:lnTo>
                    <a:pt x="154724" y="214753"/>
                  </a:lnTo>
                  <a:lnTo>
                    <a:pt x="161615" y="214753"/>
                  </a:lnTo>
                  <a:lnTo>
                    <a:pt x="95215" y="333713"/>
                  </a:lnTo>
                  <a:close/>
                </a:path>
                <a:path extrusionOk="0" h="548004" w="544829">
                  <a:moveTo>
                    <a:pt x="124656" y="333713"/>
                  </a:moveTo>
                  <a:lnTo>
                    <a:pt x="117766" y="333713"/>
                  </a:lnTo>
                  <a:lnTo>
                    <a:pt x="184166" y="214753"/>
                  </a:lnTo>
                  <a:lnTo>
                    <a:pt x="191056" y="214753"/>
                  </a:lnTo>
                  <a:lnTo>
                    <a:pt x="124656" y="333713"/>
                  </a:lnTo>
                  <a:close/>
                </a:path>
                <a:path extrusionOk="0" h="548004" w="544829">
                  <a:moveTo>
                    <a:pt x="213607" y="487735"/>
                  </a:moveTo>
                  <a:lnTo>
                    <a:pt x="213607" y="475213"/>
                  </a:lnTo>
                  <a:lnTo>
                    <a:pt x="357683" y="214753"/>
                  </a:lnTo>
                  <a:lnTo>
                    <a:pt x="357683" y="215379"/>
                  </a:lnTo>
                  <a:lnTo>
                    <a:pt x="364573" y="215379"/>
                  </a:lnTo>
                  <a:lnTo>
                    <a:pt x="213607" y="487735"/>
                  </a:lnTo>
                  <a:close/>
                </a:path>
                <a:path extrusionOk="0" h="548004" w="544829">
                  <a:moveTo>
                    <a:pt x="223630" y="521545"/>
                  </a:moveTo>
                  <a:lnTo>
                    <a:pt x="222377" y="519666"/>
                  </a:lnTo>
                  <a:lnTo>
                    <a:pt x="221124" y="517162"/>
                  </a:lnTo>
                  <a:lnTo>
                    <a:pt x="219871" y="515284"/>
                  </a:lnTo>
                  <a:lnTo>
                    <a:pt x="386498" y="214753"/>
                  </a:lnTo>
                  <a:lnTo>
                    <a:pt x="394015" y="214753"/>
                  </a:lnTo>
                  <a:lnTo>
                    <a:pt x="223630" y="521545"/>
                  </a:lnTo>
                  <a:close/>
                </a:path>
                <a:path extrusionOk="0" h="548004" w="544829">
                  <a:moveTo>
                    <a:pt x="357056" y="333713"/>
                  </a:moveTo>
                  <a:lnTo>
                    <a:pt x="350166" y="333713"/>
                  </a:lnTo>
                  <a:lnTo>
                    <a:pt x="416566" y="214753"/>
                  </a:lnTo>
                  <a:lnTo>
                    <a:pt x="423456" y="214753"/>
                  </a:lnTo>
                  <a:lnTo>
                    <a:pt x="357056" y="333713"/>
                  </a:lnTo>
                  <a:close/>
                </a:path>
                <a:path extrusionOk="0" h="548004" w="544829">
                  <a:moveTo>
                    <a:pt x="384618" y="333713"/>
                  </a:moveTo>
                  <a:lnTo>
                    <a:pt x="377728" y="333713"/>
                  </a:lnTo>
                  <a:lnTo>
                    <a:pt x="444128" y="214753"/>
                  </a:lnTo>
                  <a:lnTo>
                    <a:pt x="451019" y="214753"/>
                  </a:lnTo>
                  <a:lnTo>
                    <a:pt x="384618" y="333713"/>
                  </a:lnTo>
                  <a:close/>
                </a:path>
                <a:path extrusionOk="0" h="548004" w="544829">
                  <a:moveTo>
                    <a:pt x="414060" y="333713"/>
                  </a:moveTo>
                  <a:lnTo>
                    <a:pt x="407169" y="333713"/>
                  </a:lnTo>
                  <a:lnTo>
                    <a:pt x="473569" y="214753"/>
                  </a:lnTo>
                  <a:lnTo>
                    <a:pt x="480460" y="214753"/>
                  </a:lnTo>
                  <a:lnTo>
                    <a:pt x="414060" y="333713"/>
                  </a:lnTo>
                  <a:close/>
                </a:path>
                <a:path extrusionOk="0" h="548004" w="544829">
                  <a:moveTo>
                    <a:pt x="443502" y="333713"/>
                  </a:moveTo>
                  <a:lnTo>
                    <a:pt x="436611" y="333713"/>
                  </a:lnTo>
                  <a:lnTo>
                    <a:pt x="501758" y="216006"/>
                  </a:lnTo>
                  <a:lnTo>
                    <a:pt x="507396" y="217884"/>
                  </a:lnTo>
                  <a:lnTo>
                    <a:pt x="443502" y="333713"/>
                  </a:lnTo>
                  <a:close/>
                </a:path>
                <a:path extrusionOk="0" h="548004" w="544829">
                  <a:moveTo>
                    <a:pt x="1879" y="293643"/>
                  </a:moveTo>
                  <a:lnTo>
                    <a:pt x="1252" y="290512"/>
                  </a:lnTo>
                  <a:lnTo>
                    <a:pt x="626" y="288008"/>
                  </a:lnTo>
                  <a:lnTo>
                    <a:pt x="0" y="284877"/>
                  </a:lnTo>
                  <a:lnTo>
                    <a:pt x="36332" y="219136"/>
                  </a:lnTo>
                  <a:lnTo>
                    <a:pt x="38837" y="217884"/>
                  </a:lnTo>
                  <a:lnTo>
                    <a:pt x="41969" y="216632"/>
                  </a:lnTo>
                  <a:lnTo>
                    <a:pt x="44475" y="216632"/>
                  </a:lnTo>
                  <a:lnTo>
                    <a:pt x="1879" y="293643"/>
                  </a:lnTo>
                  <a:close/>
                </a:path>
                <a:path extrusionOk="0" h="548004" w="544829">
                  <a:moveTo>
                    <a:pt x="471064" y="333713"/>
                  </a:moveTo>
                  <a:lnTo>
                    <a:pt x="464173" y="333713"/>
                  </a:lnTo>
                  <a:lnTo>
                    <a:pt x="523683" y="226649"/>
                  </a:lnTo>
                  <a:lnTo>
                    <a:pt x="525562" y="227902"/>
                  </a:lnTo>
                  <a:lnTo>
                    <a:pt x="526815" y="229154"/>
                  </a:lnTo>
                  <a:lnTo>
                    <a:pt x="528694" y="230406"/>
                  </a:lnTo>
                  <a:lnTo>
                    <a:pt x="471064" y="333713"/>
                  </a:lnTo>
                  <a:close/>
                </a:path>
                <a:path extrusionOk="0" h="548004" w="544829">
                  <a:moveTo>
                    <a:pt x="496747" y="333713"/>
                  </a:moveTo>
                  <a:lnTo>
                    <a:pt x="494241" y="333713"/>
                  </a:lnTo>
                  <a:lnTo>
                    <a:pt x="541222" y="248563"/>
                  </a:lnTo>
                  <a:lnTo>
                    <a:pt x="542475" y="250441"/>
                  </a:lnTo>
                  <a:lnTo>
                    <a:pt x="543728" y="252946"/>
                  </a:lnTo>
                  <a:lnTo>
                    <a:pt x="544354" y="256076"/>
                  </a:lnTo>
                  <a:lnTo>
                    <a:pt x="501758" y="332461"/>
                  </a:lnTo>
                  <a:lnTo>
                    <a:pt x="496747" y="333713"/>
                  </a:lnTo>
                  <a:close/>
                </a:path>
                <a:path extrusionOk="0" h="548004" w="544829">
                  <a:moveTo>
                    <a:pt x="243049" y="539702"/>
                  </a:moveTo>
                  <a:lnTo>
                    <a:pt x="241169" y="539076"/>
                  </a:lnTo>
                  <a:lnTo>
                    <a:pt x="239290" y="537823"/>
                  </a:lnTo>
                  <a:lnTo>
                    <a:pt x="238037" y="536571"/>
                  </a:lnTo>
                  <a:lnTo>
                    <a:pt x="332626" y="365018"/>
                  </a:lnTo>
                  <a:lnTo>
                    <a:pt x="332626" y="377541"/>
                  </a:lnTo>
                  <a:lnTo>
                    <a:pt x="243049" y="539702"/>
                  </a:lnTo>
                  <a:close/>
                </a:path>
                <a:path extrusionOk="0" h="548004" w="544829">
                  <a:moveTo>
                    <a:pt x="266226" y="547841"/>
                  </a:moveTo>
                  <a:lnTo>
                    <a:pt x="263720" y="547841"/>
                  </a:lnTo>
                  <a:lnTo>
                    <a:pt x="259962" y="546589"/>
                  </a:lnTo>
                  <a:lnTo>
                    <a:pt x="332626" y="415107"/>
                  </a:lnTo>
                  <a:lnTo>
                    <a:pt x="332626" y="427629"/>
                  </a:lnTo>
                  <a:lnTo>
                    <a:pt x="266226" y="547841"/>
                  </a:lnTo>
                  <a:close/>
                </a:path>
                <a:path extrusionOk="0" h="548004" w="544829">
                  <a:moveTo>
                    <a:pt x="290030" y="545337"/>
                  </a:moveTo>
                  <a:lnTo>
                    <a:pt x="332626" y="468326"/>
                  </a:lnTo>
                  <a:lnTo>
                    <a:pt x="332626" y="480848"/>
                  </a:lnTo>
                  <a:lnTo>
                    <a:pt x="298800" y="542206"/>
                  </a:lnTo>
                  <a:lnTo>
                    <a:pt x="295668" y="543458"/>
                  </a:lnTo>
                  <a:lnTo>
                    <a:pt x="293162" y="544710"/>
                  </a:lnTo>
                  <a:lnTo>
                    <a:pt x="290030" y="5453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17be7d4a39d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7997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17be7d4a39d_1_0"/>
          <p:cNvSpPr/>
          <p:nvPr/>
        </p:nvSpPr>
        <p:spPr>
          <a:xfrm>
            <a:off x="0" y="0"/>
            <a:ext cx="8314055" cy="10287000"/>
          </a:xfrm>
          <a:custGeom>
            <a:rect b="b" l="l" r="r" t="t"/>
            <a:pathLst>
              <a:path extrusionOk="0" h="10287000" w="8314055">
                <a:moveTo>
                  <a:pt x="0" y="10286999"/>
                </a:moveTo>
                <a:lnTo>
                  <a:pt x="0" y="0"/>
                </a:lnTo>
                <a:lnTo>
                  <a:pt x="8313788" y="0"/>
                </a:lnTo>
                <a:lnTo>
                  <a:pt x="1896245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94C7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7" name="Google Shape;147;g17be7d4a39d_1_0"/>
          <p:cNvSpPr txBox="1"/>
          <p:nvPr>
            <p:ph type="ctrTitle"/>
          </p:nvPr>
        </p:nvSpPr>
        <p:spPr>
          <a:xfrm>
            <a:off x="6076458" y="4037933"/>
            <a:ext cx="10081800" cy="4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/>
              <a:t>Four Common Culture Traps</a:t>
            </a:r>
            <a:endParaRPr sz="9000"/>
          </a:p>
          <a:p>
            <a:pPr indent="0" lvl="0" marL="12700" rtl="0" algn="l">
              <a:lnSpc>
                <a:spcPct val="1163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8" name="Google Shape;148;g17be7d4a39d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6"/>
            <a:ext cx="1371599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17be7d4a39d_1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8287998" cy="312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17be7d4a39d_1_7"/>
          <p:cNvSpPr txBox="1"/>
          <p:nvPr>
            <p:ph type="title"/>
          </p:nvPr>
        </p:nvSpPr>
        <p:spPr>
          <a:xfrm>
            <a:off x="2578208" y="1023291"/>
            <a:ext cx="14341500" cy="8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17725">
            <a:spAutoFit/>
          </a:bodyPr>
          <a:lstStyle/>
          <a:p>
            <a:pPr indent="-7239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7800"/>
              <a:buFont typeface="Arial"/>
              <a:buChar char="●"/>
            </a:pPr>
            <a:r>
              <a:rPr b="0" lang="en-US" sz="7800">
                <a:latin typeface="Arial"/>
                <a:ea typeface="Arial"/>
                <a:cs typeface="Arial"/>
                <a:sym typeface="Arial"/>
              </a:rPr>
              <a:t>Cultural Bias</a:t>
            </a:r>
            <a:endParaRPr b="0" sz="7800">
              <a:latin typeface="Arial"/>
              <a:ea typeface="Arial"/>
              <a:cs typeface="Arial"/>
              <a:sym typeface="Arial"/>
            </a:endParaRPr>
          </a:p>
          <a:p>
            <a:pPr indent="-7239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7800"/>
              <a:buFont typeface="Arial"/>
              <a:buChar char="●"/>
            </a:pPr>
            <a:r>
              <a:rPr b="0" lang="en-US" sz="7800">
                <a:latin typeface="Arial"/>
                <a:ea typeface="Arial"/>
                <a:cs typeface="Arial"/>
                <a:sym typeface="Arial"/>
              </a:rPr>
              <a:t>The humor test</a:t>
            </a:r>
            <a:endParaRPr b="0" sz="7800">
              <a:latin typeface="Arial"/>
              <a:ea typeface="Arial"/>
              <a:cs typeface="Arial"/>
              <a:sym typeface="Arial"/>
            </a:endParaRPr>
          </a:p>
          <a:p>
            <a:pPr indent="-7239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7800"/>
              <a:buFont typeface="Arial"/>
              <a:buChar char="●"/>
            </a:pPr>
            <a:r>
              <a:rPr b="0" lang="en-US" sz="7800">
                <a:latin typeface="Arial"/>
                <a:ea typeface="Arial"/>
                <a:cs typeface="Arial"/>
                <a:sym typeface="Arial"/>
              </a:rPr>
              <a:t>The false understanding assumption</a:t>
            </a:r>
            <a:endParaRPr b="0" sz="7800">
              <a:latin typeface="Arial"/>
              <a:ea typeface="Arial"/>
              <a:cs typeface="Arial"/>
              <a:sym typeface="Arial"/>
            </a:endParaRPr>
          </a:p>
          <a:p>
            <a:pPr indent="-7239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7800"/>
              <a:buFont typeface="Arial"/>
              <a:buChar char="●"/>
            </a:pPr>
            <a:r>
              <a:rPr b="0" lang="en-US" sz="7800">
                <a:latin typeface="Arial"/>
                <a:ea typeface="Arial"/>
                <a:cs typeface="Arial"/>
                <a:sym typeface="Arial"/>
              </a:rPr>
              <a:t>Misplaced priorities</a:t>
            </a:r>
            <a:endParaRPr b="0" sz="7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17be7d4a39d_1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8"/>
            <a:ext cx="1371599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17be7d4a39d_1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7997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17be7d4a39d_1_13"/>
          <p:cNvSpPr/>
          <p:nvPr/>
        </p:nvSpPr>
        <p:spPr>
          <a:xfrm>
            <a:off x="0" y="0"/>
            <a:ext cx="8314055" cy="10287000"/>
          </a:xfrm>
          <a:custGeom>
            <a:rect b="b" l="l" r="r" t="t"/>
            <a:pathLst>
              <a:path extrusionOk="0" h="10287000" w="8314055">
                <a:moveTo>
                  <a:pt x="0" y="10286999"/>
                </a:moveTo>
                <a:lnTo>
                  <a:pt x="0" y="0"/>
                </a:lnTo>
                <a:lnTo>
                  <a:pt x="8313788" y="0"/>
                </a:lnTo>
                <a:lnTo>
                  <a:pt x="1896245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94C7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2" name="Google Shape;162;g17be7d4a39d_1_13"/>
          <p:cNvSpPr txBox="1"/>
          <p:nvPr>
            <p:ph type="ctrTitle"/>
          </p:nvPr>
        </p:nvSpPr>
        <p:spPr>
          <a:xfrm>
            <a:off x="6076458" y="4037933"/>
            <a:ext cx="10081800" cy="4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/>
              <a:t>Three Systems of Culture</a:t>
            </a:r>
            <a:endParaRPr sz="9000"/>
          </a:p>
          <a:p>
            <a:pPr indent="0" lvl="0" marL="12700" rtl="0" algn="l">
              <a:lnSpc>
                <a:spcPct val="1163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3" name="Google Shape;163;g17be7d4a39d_1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6"/>
            <a:ext cx="1371599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17be7d4a39d_1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8287998" cy="312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7be7d4a39d_1_20"/>
          <p:cNvSpPr txBox="1"/>
          <p:nvPr>
            <p:ph type="title"/>
          </p:nvPr>
        </p:nvSpPr>
        <p:spPr>
          <a:xfrm>
            <a:off x="2578208" y="1480491"/>
            <a:ext cx="14341500" cy="7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17725">
            <a:spAutoFit/>
          </a:bodyPr>
          <a:lstStyle/>
          <a:p>
            <a:pPr indent="-736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Char char="●"/>
            </a:pPr>
            <a:r>
              <a:rPr b="0" lang="en-US" sz="8000">
                <a:latin typeface="Arial"/>
                <a:ea typeface="Arial"/>
                <a:cs typeface="Arial"/>
                <a:sym typeface="Arial"/>
              </a:rPr>
              <a:t>Culture makers</a:t>
            </a:r>
            <a:endParaRPr b="0" sz="8000">
              <a:latin typeface="Arial"/>
              <a:ea typeface="Arial"/>
              <a:cs typeface="Arial"/>
              <a:sym typeface="Arial"/>
            </a:endParaRPr>
          </a:p>
          <a:p>
            <a:pPr indent="-736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Char char="●"/>
            </a:pPr>
            <a:r>
              <a:rPr b="0" lang="en-US" sz="8000">
                <a:latin typeface="Arial"/>
                <a:ea typeface="Arial"/>
                <a:cs typeface="Arial"/>
                <a:sym typeface="Arial"/>
              </a:rPr>
              <a:t>Culture keepers</a:t>
            </a:r>
            <a:endParaRPr b="0" sz="8000">
              <a:latin typeface="Arial"/>
              <a:ea typeface="Arial"/>
              <a:cs typeface="Arial"/>
              <a:sym typeface="Arial"/>
            </a:endParaRPr>
          </a:p>
          <a:p>
            <a:pPr indent="-736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Char char="●"/>
            </a:pPr>
            <a:r>
              <a:rPr b="0" lang="en-US" sz="8000">
                <a:latin typeface="Arial"/>
                <a:ea typeface="Arial"/>
                <a:cs typeface="Arial"/>
                <a:sym typeface="Arial"/>
              </a:rPr>
              <a:t>Culture breakers</a:t>
            </a:r>
            <a:endParaRPr b="0" sz="8000"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8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17be7d4a39d_1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8"/>
            <a:ext cx="1371599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7be7d4a39d_1_26"/>
          <p:cNvSpPr/>
          <p:nvPr/>
        </p:nvSpPr>
        <p:spPr>
          <a:xfrm>
            <a:off x="0" y="0"/>
            <a:ext cx="18288000" cy="6911340"/>
          </a:xfrm>
          <a:custGeom>
            <a:rect b="b" l="l" r="r" t="t"/>
            <a:pathLst>
              <a:path extrusionOk="0" h="6911340" w="18288000">
                <a:moveTo>
                  <a:pt x="18288000" y="1012510"/>
                </a:moveTo>
                <a:lnTo>
                  <a:pt x="0" y="691094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12510"/>
                </a:lnTo>
                <a:close/>
              </a:path>
            </a:pathLst>
          </a:custGeom>
          <a:solidFill>
            <a:srgbClr val="94C7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76" name="Google Shape;176;g17be7d4a39d_1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06495" y="0"/>
            <a:ext cx="2581504" cy="1028699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17be7d4a39d_1_26"/>
          <p:cNvSpPr txBox="1"/>
          <p:nvPr/>
        </p:nvSpPr>
        <p:spPr>
          <a:xfrm>
            <a:off x="1734299" y="3108600"/>
            <a:ext cx="13972200" cy="48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100">
            <a:spAutoFit/>
          </a:bodyPr>
          <a:lstStyle/>
          <a:p>
            <a:pPr indent="0" lvl="0" marL="12700" marR="5080" rtl="0" algn="l">
              <a:lnSpc>
                <a:spcPct val="11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latin typeface="Verdana"/>
                <a:ea typeface="Verdana"/>
                <a:cs typeface="Verdana"/>
                <a:sym typeface="Verdana"/>
              </a:rPr>
              <a:t>“Culture is knowing who we want to be and creating systems that reinforce that.”</a:t>
            </a:r>
            <a:endParaRPr b="1" sz="6200"/>
          </a:p>
        </p:txBody>
      </p:sp>
      <p:pic>
        <p:nvPicPr>
          <p:cNvPr id="178" name="Google Shape;178;g17be7d4a39d_1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7"/>
            <a:ext cx="1371599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17c6e6a6f26_0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7997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7c6e6a6f26_0_69"/>
          <p:cNvSpPr/>
          <p:nvPr/>
        </p:nvSpPr>
        <p:spPr>
          <a:xfrm>
            <a:off x="0" y="0"/>
            <a:ext cx="8314055" cy="10287000"/>
          </a:xfrm>
          <a:custGeom>
            <a:rect b="b" l="l" r="r" t="t"/>
            <a:pathLst>
              <a:path extrusionOk="0" h="10287000" w="8314055">
                <a:moveTo>
                  <a:pt x="0" y="10286999"/>
                </a:moveTo>
                <a:lnTo>
                  <a:pt x="0" y="0"/>
                </a:lnTo>
                <a:lnTo>
                  <a:pt x="8313788" y="0"/>
                </a:lnTo>
                <a:lnTo>
                  <a:pt x="1896245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94C7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5" name="Google Shape;185;g17c6e6a6f26_0_69"/>
          <p:cNvSpPr txBox="1"/>
          <p:nvPr>
            <p:ph type="ctrTitle"/>
          </p:nvPr>
        </p:nvSpPr>
        <p:spPr>
          <a:xfrm>
            <a:off x="6000258" y="3428333"/>
            <a:ext cx="10081800" cy="7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/>
              <a:t>How does a fun culture benefit your workplace?</a:t>
            </a:r>
            <a:endParaRPr sz="8700"/>
          </a:p>
          <a:p>
            <a:pPr indent="0" lvl="0" marL="12700" rtl="0" algn="l">
              <a:lnSpc>
                <a:spcPct val="1163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6" name="Google Shape;186;g17c6e6a6f26_0_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6"/>
            <a:ext cx="1371599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17be7d4a39d_1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8287998" cy="312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7be7d4a39d_1_33"/>
          <p:cNvSpPr txBox="1"/>
          <p:nvPr>
            <p:ph type="title"/>
          </p:nvPr>
        </p:nvSpPr>
        <p:spPr>
          <a:xfrm>
            <a:off x="2578208" y="1861491"/>
            <a:ext cx="14341500" cy="89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17725">
            <a:spAutoFit/>
          </a:bodyPr>
          <a:lstStyle/>
          <a:p>
            <a:pPr indent="-736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Char char="●"/>
            </a:pPr>
            <a:r>
              <a:rPr b="0" lang="en-US" sz="8000">
                <a:latin typeface="Arial"/>
                <a:ea typeface="Arial"/>
                <a:cs typeface="Arial"/>
                <a:sym typeface="Arial"/>
              </a:rPr>
              <a:t>Engaged employees are more productive and connected</a:t>
            </a:r>
            <a:endParaRPr b="0" sz="8000">
              <a:latin typeface="Arial"/>
              <a:ea typeface="Arial"/>
              <a:cs typeface="Arial"/>
              <a:sym typeface="Arial"/>
            </a:endParaRPr>
          </a:p>
          <a:p>
            <a:pPr indent="-736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Char char="●"/>
            </a:pPr>
            <a:r>
              <a:rPr b="0" lang="en-US" sz="8000">
                <a:latin typeface="Arial"/>
                <a:ea typeface="Arial"/>
                <a:cs typeface="Arial"/>
                <a:sym typeface="Arial"/>
              </a:rPr>
              <a:t>Attracts new talent</a:t>
            </a:r>
            <a:endParaRPr b="0" sz="8000">
              <a:latin typeface="Arial"/>
              <a:ea typeface="Arial"/>
              <a:cs typeface="Arial"/>
              <a:sym typeface="Arial"/>
            </a:endParaRPr>
          </a:p>
          <a:p>
            <a:pPr indent="-736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Char char="●"/>
            </a:pPr>
            <a:r>
              <a:rPr b="0" lang="en-US" sz="8000">
                <a:latin typeface="Arial"/>
                <a:ea typeface="Arial"/>
                <a:cs typeface="Arial"/>
                <a:sym typeface="Arial"/>
              </a:rPr>
              <a:t>Increases revenue</a:t>
            </a:r>
            <a:endParaRPr b="0" sz="8000"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7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17be7d4a39d_1_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8"/>
            <a:ext cx="1371599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7be7d4a39d_0_18"/>
          <p:cNvSpPr/>
          <p:nvPr/>
        </p:nvSpPr>
        <p:spPr>
          <a:xfrm>
            <a:off x="3629967" y="34"/>
            <a:ext cx="14658975" cy="10287000"/>
          </a:xfrm>
          <a:custGeom>
            <a:rect b="b" l="l" r="r" t="t"/>
            <a:pathLst>
              <a:path extrusionOk="0" h="10287000" w="14658975">
                <a:moveTo>
                  <a:pt x="14658973" y="10286929"/>
                </a:moveTo>
                <a:lnTo>
                  <a:pt x="0" y="10286929"/>
                </a:lnTo>
                <a:lnTo>
                  <a:pt x="0" y="0"/>
                </a:lnTo>
                <a:lnTo>
                  <a:pt x="14658973" y="0"/>
                </a:lnTo>
                <a:lnTo>
                  <a:pt x="14658973" y="10286929"/>
                </a:lnTo>
                <a:close/>
              </a:path>
            </a:pathLst>
          </a:custGeom>
          <a:solidFill>
            <a:srgbClr val="61A1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4" name="Google Shape;54;g17be7d4a39d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8653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17be7d4a39d_0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6"/>
            <a:ext cx="1371599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17be7d4a39d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2050" y="835075"/>
            <a:ext cx="11211848" cy="840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7c6e6a6f26_0_114"/>
          <p:cNvSpPr/>
          <p:nvPr/>
        </p:nvSpPr>
        <p:spPr>
          <a:xfrm>
            <a:off x="12275719" y="649616"/>
            <a:ext cx="6012815" cy="9637395"/>
          </a:xfrm>
          <a:custGeom>
            <a:rect b="b" l="l" r="r" t="t"/>
            <a:pathLst>
              <a:path extrusionOk="0" h="9637395" w="6012815">
                <a:moveTo>
                  <a:pt x="0" y="9637382"/>
                </a:moveTo>
                <a:lnTo>
                  <a:pt x="6012279" y="0"/>
                </a:lnTo>
                <a:lnTo>
                  <a:pt x="6012279" y="9637382"/>
                </a:lnTo>
                <a:lnTo>
                  <a:pt x="0" y="9637382"/>
                </a:lnTo>
                <a:close/>
              </a:path>
            </a:pathLst>
          </a:custGeom>
          <a:solidFill>
            <a:srgbClr val="C6D9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99" name="Google Shape;199;g17c6e6a6f26_0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88950" y="8572948"/>
            <a:ext cx="1371599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7c6e6a6f26_0_114"/>
          <p:cNvSpPr txBox="1"/>
          <p:nvPr>
            <p:ph type="ctrTitle"/>
          </p:nvPr>
        </p:nvSpPr>
        <p:spPr>
          <a:xfrm>
            <a:off x="3092733" y="4164583"/>
            <a:ext cx="10081800" cy="26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/>
              <a:t>Generations</a:t>
            </a:r>
            <a:endParaRPr sz="9000"/>
          </a:p>
          <a:p>
            <a:pPr indent="0" lvl="0" marL="12700" rtl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01" name="Google Shape;201;g17c6e6a6f26_0_114"/>
          <p:cNvGrpSpPr/>
          <p:nvPr/>
        </p:nvGrpSpPr>
        <p:grpSpPr>
          <a:xfrm>
            <a:off x="0" y="1"/>
            <a:ext cx="3705058" cy="10286997"/>
            <a:chOff x="0" y="1"/>
            <a:chExt cx="3705058" cy="10286997"/>
          </a:xfrm>
        </p:grpSpPr>
        <p:pic>
          <p:nvPicPr>
            <p:cNvPr id="202" name="Google Shape;202;g17c6e6a6f26_0_1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1"/>
              <a:ext cx="3590237" cy="10286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g17c6e6a6f26_0_114"/>
            <p:cNvSpPr/>
            <p:nvPr/>
          </p:nvSpPr>
          <p:spPr>
            <a:xfrm>
              <a:off x="3106357" y="3198686"/>
              <a:ext cx="548639" cy="548004"/>
            </a:xfrm>
            <a:custGeom>
              <a:rect b="b" l="l" r="r" t="t"/>
              <a:pathLst>
                <a:path extrusionOk="0" h="548004" w="548639">
                  <a:moveTo>
                    <a:pt x="273743" y="547841"/>
                  </a:moveTo>
                  <a:lnTo>
                    <a:pt x="250703" y="543214"/>
                  </a:lnTo>
                  <a:lnTo>
                    <a:pt x="231773" y="530545"/>
                  </a:lnTo>
                  <a:lnTo>
                    <a:pt x="218951" y="511654"/>
                  </a:lnTo>
                  <a:lnTo>
                    <a:pt x="214234" y="488361"/>
                  </a:lnTo>
                  <a:lnTo>
                    <a:pt x="214234" y="333087"/>
                  </a:lnTo>
                  <a:lnTo>
                    <a:pt x="59509" y="333087"/>
                  </a:lnTo>
                  <a:lnTo>
                    <a:pt x="36469" y="328460"/>
                  </a:lnTo>
                  <a:lnTo>
                    <a:pt x="17539" y="315791"/>
                  </a:lnTo>
                  <a:lnTo>
                    <a:pt x="4717" y="296900"/>
                  </a:lnTo>
                  <a:lnTo>
                    <a:pt x="0" y="273607"/>
                  </a:lnTo>
                  <a:lnTo>
                    <a:pt x="4629" y="250578"/>
                  </a:lnTo>
                  <a:lnTo>
                    <a:pt x="17304" y="231658"/>
                  </a:lnTo>
                  <a:lnTo>
                    <a:pt x="36204" y="218843"/>
                  </a:lnTo>
                  <a:lnTo>
                    <a:pt x="59509" y="214127"/>
                  </a:lnTo>
                  <a:lnTo>
                    <a:pt x="214860" y="214127"/>
                  </a:lnTo>
                  <a:lnTo>
                    <a:pt x="214860" y="59479"/>
                  </a:lnTo>
                  <a:lnTo>
                    <a:pt x="219490" y="36451"/>
                  </a:lnTo>
                  <a:lnTo>
                    <a:pt x="232165" y="17530"/>
                  </a:lnTo>
                  <a:lnTo>
                    <a:pt x="251065" y="4715"/>
                  </a:lnTo>
                  <a:lnTo>
                    <a:pt x="274369" y="0"/>
                  </a:lnTo>
                  <a:lnTo>
                    <a:pt x="297410" y="4715"/>
                  </a:lnTo>
                  <a:lnTo>
                    <a:pt x="316339" y="17530"/>
                  </a:lnTo>
                  <a:lnTo>
                    <a:pt x="329161" y="36451"/>
                  </a:lnTo>
                  <a:lnTo>
                    <a:pt x="333879" y="59479"/>
                  </a:lnTo>
                  <a:lnTo>
                    <a:pt x="333879" y="214753"/>
                  </a:lnTo>
                  <a:lnTo>
                    <a:pt x="488603" y="214753"/>
                  </a:lnTo>
                  <a:lnTo>
                    <a:pt x="511996" y="219381"/>
                  </a:lnTo>
                  <a:lnTo>
                    <a:pt x="531043" y="232049"/>
                  </a:lnTo>
                  <a:lnTo>
                    <a:pt x="543748" y="250940"/>
                  </a:lnTo>
                  <a:lnTo>
                    <a:pt x="548113" y="274233"/>
                  </a:lnTo>
                  <a:lnTo>
                    <a:pt x="543483" y="297262"/>
                  </a:lnTo>
                  <a:lnTo>
                    <a:pt x="530808" y="316182"/>
                  </a:lnTo>
                  <a:lnTo>
                    <a:pt x="511908" y="328998"/>
                  </a:lnTo>
                  <a:lnTo>
                    <a:pt x="488603" y="333713"/>
                  </a:lnTo>
                  <a:lnTo>
                    <a:pt x="333252" y="333713"/>
                  </a:lnTo>
                  <a:lnTo>
                    <a:pt x="333252" y="488361"/>
                  </a:lnTo>
                  <a:lnTo>
                    <a:pt x="328623" y="511390"/>
                  </a:lnTo>
                  <a:lnTo>
                    <a:pt x="315948" y="530310"/>
                  </a:lnTo>
                  <a:lnTo>
                    <a:pt x="297048" y="543126"/>
                  </a:lnTo>
                  <a:lnTo>
                    <a:pt x="273743" y="5478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4" name="Google Shape;204;g17c6e6a6f26_0_114"/>
            <p:cNvSpPr/>
            <p:nvPr/>
          </p:nvSpPr>
          <p:spPr>
            <a:xfrm>
              <a:off x="3160229" y="3231870"/>
              <a:ext cx="544829" cy="548004"/>
            </a:xfrm>
            <a:custGeom>
              <a:rect b="b" l="l" r="r" t="t"/>
              <a:pathLst>
                <a:path extrusionOk="0" h="548004" w="544829">
                  <a:moveTo>
                    <a:pt x="213607" y="120838"/>
                  </a:moveTo>
                  <a:lnTo>
                    <a:pt x="213607" y="108316"/>
                  </a:lnTo>
                  <a:lnTo>
                    <a:pt x="273743" y="0"/>
                  </a:lnTo>
                  <a:lnTo>
                    <a:pt x="278128" y="0"/>
                  </a:lnTo>
                  <a:lnTo>
                    <a:pt x="280007" y="626"/>
                  </a:lnTo>
                  <a:lnTo>
                    <a:pt x="213607" y="120838"/>
                  </a:lnTo>
                  <a:close/>
                </a:path>
                <a:path extrusionOk="0" h="548004" w="544829">
                  <a:moveTo>
                    <a:pt x="213607" y="68245"/>
                  </a:moveTo>
                  <a:lnTo>
                    <a:pt x="213607" y="55723"/>
                  </a:lnTo>
                  <a:lnTo>
                    <a:pt x="238037" y="11269"/>
                  </a:lnTo>
                  <a:lnTo>
                    <a:pt x="241796" y="8765"/>
                  </a:lnTo>
                  <a:lnTo>
                    <a:pt x="244928" y="6887"/>
                  </a:lnTo>
                  <a:lnTo>
                    <a:pt x="248686" y="5008"/>
                  </a:lnTo>
                  <a:lnTo>
                    <a:pt x="213607" y="68245"/>
                  </a:lnTo>
                  <a:close/>
                </a:path>
                <a:path extrusionOk="0" h="548004" w="544829">
                  <a:moveTo>
                    <a:pt x="213607" y="174057"/>
                  </a:moveTo>
                  <a:lnTo>
                    <a:pt x="213607" y="161534"/>
                  </a:lnTo>
                  <a:lnTo>
                    <a:pt x="299426" y="6261"/>
                  </a:lnTo>
                  <a:lnTo>
                    <a:pt x="301305" y="7513"/>
                  </a:lnTo>
                  <a:lnTo>
                    <a:pt x="303185" y="8139"/>
                  </a:lnTo>
                  <a:lnTo>
                    <a:pt x="305064" y="9391"/>
                  </a:lnTo>
                  <a:lnTo>
                    <a:pt x="213607" y="174057"/>
                  </a:lnTo>
                  <a:close/>
                </a:path>
                <a:path extrusionOk="0" h="548004" w="544829">
                  <a:moveTo>
                    <a:pt x="152845" y="333713"/>
                  </a:moveTo>
                  <a:lnTo>
                    <a:pt x="145328" y="333713"/>
                  </a:lnTo>
                  <a:lnTo>
                    <a:pt x="211728" y="214753"/>
                  </a:lnTo>
                  <a:lnTo>
                    <a:pt x="213607" y="214753"/>
                  </a:lnTo>
                  <a:lnTo>
                    <a:pt x="213607" y="211623"/>
                  </a:lnTo>
                  <a:lnTo>
                    <a:pt x="318845" y="21287"/>
                  </a:lnTo>
                  <a:lnTo>
                    <a:pt x="321351" y="25044"/>
                  </a:lnTo>
                  <a:lnTo>
                    <a:pt x="323230" y="26922"/>
                  </a:lnTo>
                  <a:lnTo>
                    <a:pt x="152845" y="333713"/>
                  </a:lnTo>
                  <a:close/>
                </a:path>
                <a:path extrusionOk="0" h="548004" w="544829">
                  <a:moveTo>
                    <a:pt x="182286" y="333713"/>
                  </a:moveTo>
                  <a:lnTo>
                    <a:pt x="175396" y="333713"/>
                  </a:lnTo>
                  <a:lnTo>
                    <a:pt x="332000" y="51340"/>
                  </a:lnTo>
                  <a:lnTo>
                    <a:pt x="332626" y="53844"/>
                  </a:lnTo>
                  <a:lnTo>
                    <a:pt x="332626" y="62610"/>
                  </a:lnTo>
                  <a:lnTo>
                    <a:pt x="182286" y="333713"/>
                  </a:lnTo>
                  <a:close/>
                </a:path>
                <a:path extrusionOk="0" h="548004" w="544829">
                  <a:moveTo>
                    <a:pt x="211728" y="333713"/>
                  </a:moveTo>
                  <a:lnTo>
                    <a:pt x="204837" y="333713"/>
                  </a:lnTo>
                  <a:lnTo>
                    <a:pt x="332626" y="103307"/>
                  </a:lnTo>
                  <a:lnTo>
                    <a:pt x="332626" y="115829"/>
                  </a:lnTo>
                  <a:lnTo>
                    <a:pt x="211728" y="333713"/>
                  </a:lnTo>
                  <a:close/>
                </a:path>
                <a:path extrusionOk="0" h="548004" w="544829">
                  <a:moveTo>
                    <a:pt x="213607" y="383802"/>
                  </a:moveTo>
                  <a:lnTo>
                    <a:pt x="213607" y="371279"/>
                  </a:lnTo>
                  <a:lnTo>
                    <a:pt x="332626" y="156526"/>
                  </a:lnTo>
                  <a:lnTo>
                    <a:pt x="332626" y="169048"/>
                  </a:lnTo>
                  <a:lnTo>
                    <a:pt x="213607" y="383802"/>
                  </a:lnTo>
                  <a:close/>
                </a:path>
                <a:path extrusionOk="0" h="548004" w="544829">
                  <a:moveTo>
                    <a:pt x="213607" y="433890"/>
                  </a:moveTo>
                  <a:lnTo>
                    <a:pt x="213607" y="421368"/>
                  </a:lnTo>
                  <a:lnTo>
                    <a:pt x="332626" y="206614"/>
                  </a:lnTo>
                  <a:lnTo>
                    <a:pt x="332626" y="214753"/>
                  </a:lnTo>
                  <a:lnTo>
                    <a:pt x="335132" y="214753"/>
                  </a:lnTo>
                  <a:lnTo>
                    <a:pt x="213607" y="433890"/>
                  </a:lnTo>
                  <a:close/>
                </a:path>
                <a:path extrusionOk="0" h="548004" w="544829">
                  <a:moveTo>
                    <a:pt x="18166" y="318061"/>
                  </a:moveTo>
                  <a:lnTo>
                    <a:pt x="16913" y="316808"/>
                  </a:lnTo>
                  <a:lnTo>
                    <a:pt x="15033" y="315556"/>
                  </a:lnTo>
                  <a:lnTo>
                    <a:pt x="13781" y="313678"/>
                  </a:lnTo>
                  <a:lnTo>
                    <a:pt x="68279" y="214753"/>
                  </a:lnTo>
                  <a:lnTo>
                    <a:pt x="75169" y="214753"/>
                  </a:lnTo>
                  <a:lnTo>
                    <a:pt x="18166" y="318061"/>
                  </a:lnTo>
                  <a:close/>
                </a:path>
                <a:path extrusionOk="0" h="548004" w="544829">
                  <a:moveTo>
                    <a:pt x="38837" y="330583"/>
                  </a:moveTo>
                  <a:lnTo>
                    <a:pt x="36958" y="329957"/>
                  </a:lnTo>
                  <a:lnTo>
                    <a:pt x="35079" y="328704"/>
                  </a:lnTo>
                  <a:lnTo>
                    <a:pt x="33200" y="328078"/>
                  </a:lnTo>
                  <a:lnTo>
                    <a:pt x="95841" y="214753"/>
                  </a:lnTo>
                  <a:lnTo>
                    <a:pt x="102732" y="214753"/>
                  </a:lnTo>
                  <a:lnTo>
                    <a:pt x="38837" y="330583"/>
                  </a:lnTo>
                  <a:close/>
                </a:path>
                <a:path extrusionOk="0" h="548004" w="544829">
                  <a:moveTo>
                    <a:pt x="65773" y="333713"/>
                  </a:moveTo>
                  <a:lnTo>
                    <a:pt x="58883" y="333713"/>
                  </a:lnTo>
                  <a:lnTo>
                    <a:pt x="125283" y="214753"/>
                  </a:lnTo>
                  <a:lnTo>
                    <a:pt x="132173" y="214753"/>
                  </a:lnTo>
                  <a:lnTo>
                    <a:pt x="65773" y="333713"/>
                  </a:lnTo>
                  <a:close/>
                </a:path>
                <a:path extrusionOk="0" h="548004" w="544829">
                  <a:moveTo>
                    <a:pt x="95215" y="333713"/>
                  </a:moveTo>
                  <a:lnTo>
                    <a:pt x="88324" y="333713"/>
                  </a:lnTo>
                  <a:lnTo>
                    <a:pt x="154724" y="214753"/>
                  </a:lnTo>
                  <a:lnTo>
                    <a:pt x="161615" y="214753"/>
                  </a:lnTo>
                  <a:lnTo>
                    <a:pt x="95215" y="333713"/>
                  </a:lnTo>
                  <a:close/>
                </a:path>
                <a:path extrusionOk="0" h="548004" w="544829">
                  <a:moveTo>
                    <a:pt x="124656" y="333713"/>
                  </a:moveTo>
                  <a:lnTo>
                    <a:pt x="117766" y="333713"/>
                  </a:lnTo>
                  <a:lnTo>
                    <a:pt x="184166" y="214753"/>
                  </a:lnTo>
                  <a:lnTo>
                    <a:pt x="191056" y="214753"/>
                  </a:lnTo>
                  <a:lnTo>
                    <a:pt x="124656" y="333713"/>
                  </a:lnTo>
                  <a:close/>
                </a:path>
                <a:path extrusionOk="0" h="548004" w="544829">
                  <a:moveTo>
                    <a:pt x="213607" y="487735"/>
                  </a:moveTo>
                  <a:lnTo>
                    <a:pt x="213607" y="475213"/>
                  </a:lnTo>
                  <a:lnTo>
                    <a:pt x="357683" y="214753"/>
                  </a:lnTo>
                  <a:lnTo>
                    <a:pt x="357683" y="215379"/>
                  </a:lnTo>
                  <a:lnTo>
                    <a:pt x="364573" y="215379"/>
                  </a:lnTo>
                  <a:lnTo>
                    <a:pt x="213607" y="487735"/>
                  </a:lnTo>
                  <a:close/>
                </a:path>
                <a:path extrusionOk="0" h="548004" w="544829">
                  <a:moveTo>
                    <a:pt x="223630" y="521545"/>
                  </a:moveTo>
                  <a:lnTo>
                    <a:pt x="222377" y="519666"/>
                  </a:lnTo>
                  <a:lnTo>
                    <a:pt x="221124" y="517162"/>
                  </a:lnTo>
                  <a:lnTo>
                    <a:pt x="219871" y="515284"/>
                  </a:lnTo>
                  <a:lnTo>
                    <a:pt x="386498" y="214753"/>
                  </a:lnTo>
                  <a:lnTo>
                    <a:pt x="394015" y="214753"/>
                  </a:lnTo>
                  <a:lnTo>
                    <a:pt x="223630" y="521545"/>
                  </a:lnTo>
                  <a:close/>
                </a:path>
                <a:path extrusionOk="0" h="548004" w="544829">
                  <a:moveTo>
                    <a:pt x="357056" y="333713"/>
                  </a:moveTo>
                  <a:lnTo>
                    <a:pt x="350166" y="333713"/>
                  </a:lnTo>
                  <a:lnTo>
                    <a:pt x="416566" y="214753"/>
                  </a:lnTo>
                  <a:lnTo>
                    <a:pt x="423456" y="214753"/>
                  </a:lnTo>
                  <a:lnTo>
                    <a:pt x="357056" y="333713"/>
                  </a:lnTo>
                  <a:close/>
                </a:path>
                <a:path extrusionOk="0" h="548004" w="544829">
                  <a:moveTo>
                    <a:pt x="384618" y="333713"/>
                  </a:moveTo>
                  <a:lnTo>
                    <a:pt x="377728" y="333713"/>
                  </a:lnTo>
                  <a:lnTo>
                    <a:pt x="444128" y="214753"/>
                  </a:lnTo>
                  <a:lnTo>
                    <a:pt x="451019" y="214753"/>
                  </a:lnTo>
                  <a:lnTo>
                    <a:pt x="384618" y="333713"/>
                  </a:lnTo>
                  <a:close/>
                </a:path>
                <a:path extrusionOk="0" h="548004" w="544829">
                  <a:moveTo>
                    <a:pt x="414060" y="333713"/>
                  </a:moveTo>
                  <a:lnTo>
                    <a:pt x="407169" y="333713"/>
                  </a:lnTo>
                  <a:lnTo>
                    <a:pt x="473569" y="214753"/>
                  </a:lnTo>
                  <a:lnTo>
                    <a:pt x="480460" y="214753"/>
                  </a:lnTo>
                  <a:lnTo>
                    <a:pt x="414060" y="333713"/>
                  </a:lnTo>
                  <a:close/>
                </a:path>
                <a:path extrusionOk="0" h="548004" w="544829">
                  <a:moveTo>
                    <a:pt x="443502" y="333713"/>
                  </a:moveTo>
                  <a:lnTo>
                    <a:pt x="436611" y="333713"/>
                  </a:lnTo>
                  <a:lnTo>
                    <a:pt x="501758" y="216006"/>
                  </a:lnTo>
                  <a:lnTo>
                    <a:pt x="507396" y="217884"/>
                  </a:lnTo>
                  <a:lnTo>
                    <a:pt x="443502" y="333713"/>
                  </a:lnTo>
                  <a:close/>
                </a:path>
                <a:path extrusionOk="0" h="548004" w="544829">
                  <a:moveTo>
                    <a:pt x="1879" y="293643"/>
                  </a:moveTo>
                  <a:lnTo>
                    <a:pt x="1252" y="290512"/>
                  </a:lnTo>
                  <a:lnTo>
                    <a:pt x="626" y="288008"/>
                  </a:lnTo>
                  <a:lnTo>
                    <a:pt x="0" y="284877"/>
                  </a:lnTo>
                  <a:lnTo>
                    <a:pt x="36332" y="219136"/>
                  </a:lnTo>
                  <a:lnTo>
                    <a:pt x="38837" y="217884"/>
                  </a:lnTo>
                  <a:lnTo>
                    <a:pt x="41969" y="216632"/>
                  </a:lnTo>
                  <a:lnTo>
                    <a:pt x="44475" y="216632"/>
                  </a:lnTo>
                  <a:lnTo>
                    <a:pt x="1879" y="293643"/>
                  </a:lnTo>
                  <a:close/>
                </a:path>
                <a:path extrusionOk="0" h="548004" w="544829">
                  <a:moveTo>
                    <a:pt x="471064" y="333713"/>
                  </a:moveTo>
                  <a:lnTo>
                    <a:pt x="464173" y="333713"/>
                  </a:lnTo>
                  <a:lnTo>
                    <a:pt x="523683" y="226649"/>
                  </a:lnTo>
                  <a:lnTo>
                    <a:pt x="525562" y="227902"/>
                  </a:lnTo>
                  <a:lnTo>
                    <a:pt x="526815" y="229154"/>
                  </a:lnTo>
                  <a:lnTo>
                    <a:pt x="528694" y="230406"/>
                  </a:lnTo>
                  <a:lnTo>
                    <a:pt x="471064" y="333713"/>
                  </a:lnTo>
                  <a:close/>
                </a:path>
                <a:path extrusionOk="0" h="548004" w="544829">
                  <a:moveTo>
                    <a:pt x="496747" y="333713"/>
                  </a:moveTo>
                  <a:lnTo>
                    <a:pt x="494241" y="333713"/>
                  </a:lnTo>
                  <a:lnTo>
                    <a:pt x="541222" y="248563"/>
                  </a:lnTo>
                  <a:lnTo>
                    <a:pt x="542475" y="250441"/>
                  </a:lnTo>
                  <a:lnTo>
                    <a:pt x="543728" y="252946"/>
                  </a:lnTo>
                  <a:lnTo>
                    <a:pt x="544354" y="256076"/>
                  </a:lnTo>
                  <a:lnTo>
                    <a:pt x="501758" y="332461"/>
                  </a:lnTo>
                  <a:lnTo>
                    <a:pt x="496747" y="333713"/>
                  </a:lnTo>
                  <a:close/>
                </a:path>
                <a:path extrusionOk="0" h="548004" w="544829">
                  <a:moveTo>
                    <a:pt x="243049" y="539702"/>
                  </a:moveTo>
                  <a:lnTo>
                    <a:pt x="241169" y="539076"/>
                  </a:lnTo>
                  <a:lnTo>
                    <a:pt x="239290" y="537823"/>
                  </a:lnTo>
                  <a:lnTo>
                    <a:pt x="238037" y="536571"/>
                  </a:lnTo>
                  <a:lnTo>
                    <a:pt x="332626" y="365018"/>
                  </a:lnTo>
                  <a:lnTo>
                    <a:pt x="332626" y="377541"/>
                  </a:lnTo>
                  <a:lnTo>
                    <a:pt x="243049" y="539702"/>
                  </a:lnTo>
                  <a:close/>
                </a:path>
                <a:path extrusionOk="0" h="548004" w="544829">
                  <a:moveTo>
                    <a:pt x="266226" y="547841"/>
                  </a:moveTo>
                  <a:lnTo>
                    <a:pt x="263720" y="547841"/>
                  </a:lnTo>
                  <a:lnTo>
                    <a:pt x="259962" y="546589"/>
                  </a:lnTo>
                  <a:lnTo>
                    <a:pt x="332626" y="415107"/>
                  </a:lnTo>
                  <a:lnTo>
                    <a:pt x="332626" y="427629"/>
                  </a:lnTo>
                  <a:lnTo>
                    <a:pt x="266226" y="547841"/>
                  </a:lnTo>
                  <a:close/>
                </a:path>
                <a:path extrusionOk="0" h="548004" w="544829">
                  <a:moveTo>
                    <a:pt x="290030" y="545337"/>
                  </a:moveTo>
                  <a:lnTo>
                    <a:pt x="332626" y="468326"/>
                  </a:lnTo>
                  <a:lnTo>
                    <a:pt x="332626" y="480848"/>
                  </a:lnTo>
                  <a:lnTo>
                    <a:pt x="298800" y="542206"/>
                  </a:lnTo>
                  <a:lnTo>
                    <a:pt x="295668" y="543458"/>
                  </a:lnTo>
                  <a:lnTo>
                    <a:pt x="293162" y="544710"/>
                  </a:lnTo>
                  <a:lnTo>
                    <a:pt x="290030" y="5453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7c6e6a6f26_0_124"/>
          <p:cNvSpPr/>
          <p:nvPr/>
        </p:nvSpPr>
        <p:spPr>
          <a:xfrm>
            <a:off x="12275719" y="649616"/>
            <a:ext cx="6012815" cy="9637395"/>
          </a:xfrm>
          <a:custGeom>
            <a:rect b="b" l="l" r="r" t="t"/>
            <a:pathLst>
              <a:path extrusionOk="0" h="9637395" w="6012815">
                <a:moveTo>
                  <a:pt x="0" y="9637382"/>
                </a:moveTo>
                <a:lnTo>
                  <a:pt x="6012279" y="0"/>
                </a:lnTo>
                <a:lnTo>
                  <a:pt x="6012279" y="9637382"/>
                </a:lnTo>
                <a:lnTo>
                  <a:pt x="0" y="9637382"/>
                </a:lnTo>
                <a:close/>
              </a:path>
            </a:pathLst>
          </a:custGeom>
          <a:solidFill>
            <a:srgbClr val="C6D9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10" name="Google Shape;210;g17c6e6a6f26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88950" y="8572948"/>
            <a:ext cx="1371599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17c6e6a6f26_0_124"/>
          <p:cNvSpPr txBox="1"/>
          <p:nvPr>
            <p:ph type="ctrTitle"/>
          </p:nvPr>
        </p:nvSpPr>
        <p:spPr>
          <a:xfrm>
            <a:off x="3429000" y="1408725"/>
            <a:ext cx="11214000" cy="7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/>
              <a:t>Boomers </a:t>
            </a:r>
            <a:r>
              <a:rPr b="0" lang="en-US" sz="5300"/>
              <a:t>1946-1964</a:t>
            </a:r>
            <a:endParaRPr b="0" sz="5300"/>
          </a:p>
          <a:p>
            <a:pPr indent="0" lvl="0" marL="127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/>
              <a:t>Millennials </a:t>
            </a:r>
            <a:r>
              <a:rPr b="0" lang="en-US" sz="5300"/>
              <a:t>1981-1996</a:t>
            </a:r>
            <a:endParaRPr b="0" sz="5300"/>
          </a:p>
          <a:p>
            <a:pPr indent="0" lvl="0" marL="127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/>
              <a:t>Gen Z </a:t>
            </a:r>
            <a:r>
              <a:rPr b="0" lang="en-US" sz="5300"/>
              <a:t>1997-2012</a:t>
            </a:r>
            <a:endParaRPr b="0" sz="5300"/>
          </a:p>
          <a:p>
            <a:pPr indent="0" lvl="0" marL="127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/>
              <a:t>Gen X </a:t>
            </a:r>
            <a:r>
              <a:rPr b="0" lang="en-US" sz="5300"/>
              <a:t>1965-1980</a:t>
            </a:r>
            <a:endParaRPr b="0" sz="5300"/>
          </a:p>
          <a:p>
            <a:pPr indent="0" lvl="0" marL="127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/>
              <a:t>Alpha </a:t>
            </a:r>
            <a:r>
              <a:rPr b="0" lang="en-US" sz="5300"/>
              <a:t>2013-2025</a:t>
            </a:r>
            <a:endParaRPr b="0" sz="5300"/>
          </a:p>
          <a:p>
            <a:pPr indent="0" lvl="0" marL="12700" rtl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2" name="Google Shape;212;g17c6e6a6f26_0_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3590237" cy="1028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7c6e6a6f26_0_134"/>
          <p:cNvSpPr/>
          <p:nvPr/>
        </p:nvSpPr>
        <p:spPr>
          <a:xfrm>
            <a:off x="12275719" y="649616"/>
            <a:ext cx="6012815" cy="9637395"/>
          </a:xfrm>
          <a:custGeom>
            <a:rect b="b" l="l" r="r" t="t"/>
            <a:pathLst>
              <a:path extrusionOk="0" h="9637395" w="6012815">
                <a:moveTo>
                  <a:pt x="0" y="9637382"/>
                </a:moveTo>
                <a:lnTo>
                  <a:pt x="6012279" y="0"/>
                </a:lnTo>
                <a:lnTo>
                  <a:pt x="6012279" y="9637382"/>
                </a:lnTo>
                <a:lnTo>
                  <a:pt x="0" y="9637382"/>
                </a:lnTo>
                <a:close/>
              </a:path>
            </a:pathLst>
          </a:custGeom>
          <a:solidFill>
            <a:srgbClr val="C6D9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18" name="Google Shape;218;g17c6e6a6f26_0_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88950" y="8572948"/>
            <a:ext cx="1371599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17c6e6a6f26_0_134"/>
          <p:cNvSpPr txBox="1"/>
          <p:nvPr>
            <p:ph type="ctrTitle"/>
          </p:nvPr>
        </p:nvSpPr>
        <p:spPr>
          <a:xfrm>
            <a:off x="3276600" y="646725"/>
            <a:ext cx="11214000" cy="106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654050" lvl="0" marL="4572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SzPts val="6700"/>
              <a:buChar char="●"/>
            </a:pPr>
            <a:r>
              <a:rPr b="0" lang="en-US" sz="6700"/>
              <a:t>Do you prefer remote work or in office?</a:t>
            </a:r>
            <a:endParaRPr b="0" sz="6700"/>
          </a:p>
          <a:p>
            <a:pPr indent="-654050" lvl="0" marL="4572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SzPts val="6700"/>
              <a:buChar char="●"/>
            </a:pPr>
            <a:r>
              <a:rPr b="0" lang="en-US" sz="6700"/>
              <a:t>Unlimited PTO or higher pay?</a:t>
            </a:r>
            <a:endParaRPr b="0" sz="6700"/>
          </a:p>
          <a:p>
            <a:pPr indent="-654050" lvl="0" marL="4572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SzPts val="6700"/>
              <a:buChar char="●"/>
            </a:pPr>
            <a:r>
              <a:rPr b="0" lang="en-US" sz="6700"/>
              <a:t>What types of bonding activities do you enjoy at work?</a:t>
            </a:r>
            <a:endParaRPr b="0" sz="6700"/>
          </a:p>
          <a:p>
            <a:pPr indent="0" lvl="0" marL="127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700"/>
          </a:p>
          <a:p>
            <a:pPr indent="0" lvl="0" marL="12700" rtl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0" name="Google Shape;220;g17c6e6a6f26_0_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3590237" cy="1028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7c6e6a6f26_0_82"/>
          <p:cNvSpPr/>
          <p:nvPr/>
        </p:nvSpPr>
        <p:spPr>
          <a:xfrm>
            <a:off x="3629967" y="34"/>
            <a:ext cx="14658975" cy="10287000"/>
          </a:xfrm>
          <a:custGeom>
            <a:rect b="b" l="l" r="r" t="t"/>
            <a:pathLst>
              <a:path extrusionOk="0" h="10287000" w="14658975">
                <a:moveTo>
                  <a:pt x="14658973" y="10286929"/>
                </a:moveTo>
                <a:lnTo>
                  <a:pt x="0" y="10286929"/>
                </a:lnTo>
                <a:lnTo>
                  <a:pt x="0" y="0"/>
                </a:lnTo>
                <a:lnTo>
                  <a:pt x="14658973" y="0"/>
                </a:lnTo>
                <a:lnTo>
                  <a:pt x="14658973" y="10286929"/>
                </a:lnTo>
                <a:close/>
              </a:path>
            </a:pathLst>
          </a:custGeom>
          <a:solidFill>
            <a:srgbClr val="61A1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26" name="Google Shape;226;g17c6e6a6f26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8653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17c6e6a6f26_0_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6"/>
            <a:ext cx="1371599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17c6e6a6f26_0_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5250" y="263150"/>
            <a:ext cx="9681426" cy="968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7c6e6a6f26_0_90"/>
          <p:cNvSpPr/>
          <p:nvPr/>
        </p:nvSpPr>
        <p:spPr>
          <a:xfrm>
            <a:off x="3629967" y="34"/>
            <a:ext cx="14658975" cy="10287000"/>
          </a:xfrm>
          <a:custGeom>
            <a:rect b="b" l="l" r="r" t="t"/>
            <a:pathLst>
              <a:path extrusionOk="0" h="10287000" w="14658975">
                <a:moveTo>
                  <a:pt x="14658973" y="10286929"/>
                </a:moveTo>
                <a:lnTo>
                  <a:pt x="0" y="10286929"/>
                </a:lnTo>
                <a:lnTo>
                  <a:pt x="0" y="0"/>
                </a:lnTo>
                <a:lnTo>
                  <a:pt x="14658973" y="0"/>
                </a:lnTo>
                <a:lnTo>
                  <a:pt x="14658973" y="10286929"/>
                </a:lnTo>
                <a:close/>
              </a:path>
            </a:pathLst>
          </a:custGeom>
          <a:solidFill>
            <a:srgbClr val="61A1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34" name="Google Shape;234;g17c6e6a6f26_0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8653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17c6e6a6f26_0_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6"/>
            <a:ext cx="1371599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7c6e6a6f26_0_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8582" y="549600"/>
            <a:ext cx="9455218" cy="918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7c6e6a6f26_0_98"/>
          <p:cNvSpPr/>
          <p:nvPr/>
        </p:nvSpPr>
        <p:spPr>
          <a:xfrm>
            <a:off x="3629967" y="34"/>
            <a:ext cx="14658975" cy="10287000"/>
          </a:xfrm>
          <a:custGeom>
            <a:rect b="b" l="l" r="r" t="t"/>
            <a:pathLst>
              <a:path extrusionOk="0" h="10287000" w="14658975">
                <a:moveTo>
                  <a:pt x="14658973" y="10286929"/>
                </a:moveTo>
                <a:lnTo>
                  <a:pt x="0" y="10286929"/>
                </a:lnTo>
                <a:lnTo>
                  <a:pt x="0" y="0"/>
                </a:lnTo>
                <a:lnTo>
                  <a:pt x="14658973" y="0"/>
                </a:lnTo>
                <a:lnTo>
                  <a:pt x="14658973" y="10286929"/>
                </a:lnTo>
                <a:close/>
              </a:path>
            </a:pathLst>
          </a:custGeom>
          <a:solidFill>
            <a:srgbClr val="61A1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42" name="Google Shape;242;g17c6e6a6f26_0_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8653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17c6e6a6f26_0_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6"/>
            <a:ext cx="1371599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17c6e6a6f26_0_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5725" y="282713"/>
            <a:ext cx="7291173" cy="972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2417" y="0"/>
            <a:ext cx="10035582" cy="627889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9"/>
          <p:cNvSpPr txBox="1"/>
          <p:nvPr>
            <p:ph type="title"/>
          </p:nvPr>
        </p:nvSpPr>
        <p:spPr>
          <a:xfrm>
            <a:off x="-512967" y="1113316"/>
            <a:ext cx="14341500" cy="9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17725">
            <a:spAutoFit/>
          </a:bodyPr>
          <a:lstStyle/>
          <a:p>
            <a:pPr indent="0" lvl="0" marL="1162050" rtl="0" algn="ctr">
              <a:lnSpc>
                <a:spcPct val="116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Culture is Like Baking a Cake</a:t>
            </a:r>
            <a:endParaRPr/>
          </a:p>
          <a:p>
            <a:pPr indent="0" lvl="0" marL="1162050" rtl="0" algn="ctr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6"/>
            <a:ext cx="1371599" cy="13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g17c6e6a6f26_0_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8287998" cy="312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17c6e6a6f26_0_76"/>
          <p:cNvSpPr txBox="1"/>
          <p:nvPr>
            <p:ph type="title"/>
          </p:nvPr>
        </p:nvSpPr>
        <p:spPr>
          <a:xfrm>
            <a:off x="2578208" y="1556691"/>
            <a:ext cx="14341500" cy="89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17725">
            <a:spAutoFit/>
          </a:bodyPr>
          <a:lstStyle/>
          <a:p>
            <a:pPr indent="-736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Char char="●"/>
            </a:pPr>
            <a:r>
              <a:rPr b="0" lang="en-US" sz="8000">
                <a:latin typeface="Arial"/>
                <a:ea typeface="Arial"/>
                <a:cs typeface="Arial"/>
                <a:sym typeface="Arial"/>
              </a:rPr>
              <a:t>Have the right ingredients</a:t>
            </a:r>
            <a:endParaRPr b="0" sz="8000">
              <a:latin typeface="Arial"/>
              <a:ea typeface="Arial"/>
              <a:cs typeface="Arial"/>
              <a:sym typeface="Arial"/>
            </a:endParaRPr>
          </a:p>
          <a:p>
            <a:pPr indent="-736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Char char="●"/>
            </a:pPr>
            <a:r>
              <a:rPr b="0" lang="en-US" sz="8000">
                <a:latin typeface="Arial"/>
                <a:ea typeface="Arial"/>
                <a:cs typeface="Arial"/>
                <a:sym typeface="Arial"/>
              </a:rPr>
              <a:t>Mix it up</a:t>
            </a:r>
            <a:endParaRPr b="0" sz="8000">
              <a:latin typeface="Arial"/>
              <a:ea typeface="Arial"/>
              <a:cs typeface="Arial"/>
              <a:sym typeface="Arial"/>
            </a:endParaRPr>
          </a:p>
          <a:p>
            <a:pPr indent="-736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Char char="●"/>
            </a:pPr>
            <a:r>
              <a:rPr b="0" lang="en-US" sz="8000">
                <a:latin typeface="Arial"/>
                <a:ea typeface="Arial"/>
                <a:cs typeface="Arial"/>
                <a:sym typeface="Arial"/>
              </a:rPr>
              <a:t>Bake the cake…then ask how it tastes!</a:t>
            </a:r>
            <a:endParaRPr b="0" sz="8000"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7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g17c6e6a6f26_0_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8"/>
            <a:ext cx="1371599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7be7d4a39d_3_0"/>
          <p:cNvSpPr/>
          <p:nvPr/>
        </p:nvSpPr>
        <p:spPr>
          <a:xfrm>
            <a:off x="7231591" y="9258300"/>
            <a:ext cx="5219700" cy="1028700"/>
          </a:xfrm>
          <a:custGeom>
            <a:rect b="b" l="l" r="r" t="t"/>
            <a:pathLst>
              <a:path extrusionOk="0" h="1028700" w="5219700">
                <a:moveTo>
                  <a:pt x="5219700" y="1028699"/>
                </a:moveTo>
                <a:lnTo>
                  <a:pt x="0" y="1028699"/>
                </a:lnTo>
                <a:lnTo>
                  <a:pt x="0" y="0"/>
                </a:lnTo>
                <a:lnTo>
                  <a:pt x="5219700" y="0"/>
                </a:lnTo>
                <a:lnTo>
                  <a:pt x="5219700" y="1028699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64" name="Google Shape;264;g17be7d4a39d_3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3575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17be7d4a39d_3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46646" y="0"/>
            <a:ext cx="414135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17be7d4a39d_3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7327" y="4000500"/>
            <a:ext cx="2737202" cy="194621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17be7d4a39d_3_0"/>
          <p:cNvSpPr txBox="1"/>
          <p:nvPr>
            <p:ph type="title"/>
          </p:nvPr>
        </p:nvSpPr>
        <p:spPr>
          <a:xfrm>
            <a:off x="6096000" y="3729169"/>
            <a:ext cx="9812100" cy="43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8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/>
              <a:t>Accountability Without Accusation</a:t>
            </a:r>
            <a:endParaRPr sz="8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7c6e6a6f26_0_0"/>
          <p:cNvSpPr/>
          <p:nvPr/>
        </p:nvSpPr>
        <p:spPr>
          <a:xfrm>
            <a:off x="0" y="0"/>
            <a:ext cx="18288000" cy="6911340"/>
          </a:xfrm>
          <a:custGeom>
            <a:rect b="b" l="l" r="r" t="t"/>
            <a:pathLst>
              <a:path extrusionOk="0" h="6911340" w="18288000">
                <a:moveTo>
                  <a:pt x="18288000" y="1012510"/>
                </a:moveTo>
                <a:lnTo>
                  <a:pt x="0" y="691094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12510"/>
                </a:lnTo>
                <a:close/>
              </a:path>
            </a:pathLst>
          </a:custGeom>
          <a:solidFill>
            <a:srgbClr val="94C7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73" name="Google Shape;273;g17c6e6a6f2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06495" y="0"/>
            <a:ext cx="2581504" cy="1028699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7c6e6a6f26_0_0"/>
          <p:cNvSpPr txBox="1"/>
          <p:nvPr/>
        </p:nvSpPr>
        <p:spPr>
          <a:xfrm>
            <a:off x="1611574" y="1835850"/>
            <a:ext cx="13972200" cy="7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100">
            <a:spAutoFit/>
          </a:bodyPr>
          <a:lstStyle/>
          <a:p>
            <a:pPr indent="0" lvl="0" marL="12700" marR="5080" rtl="0" algn="l">
              <a:lnSpc>
                <a:spcPct val="11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latin typeface="Verdana"/>
                <a:ea typeface="Verdana"/>
                <a:cs typeface="Verdana"/>
                <a:sym typeface="Verdana"/>
              </a:rPr>
              <a:t>“Accountability is paramount for values-based leadership. We must accept accountability for our actions and hold others accountable to maintain integrity, compassion, respect and excellence.”</a:t>
            </a:r>
            <a:endParaRPr b="1" sz="5200"/>
          </a:p>
        </p:txBody>
      </p:sp>
      <p:pic>
        <p:nvPicPr>
          <p:cNvPr id="275" name="Google Shape;275;g17c6e6a6f2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7"/>
            <a:ext cx="1371599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7be7d4a39d_0_10"/>
          <p:cNvSpPr/>
          <p:nvPr/>
        </p:nvSpPr>
        <p:spPr>
          <a:xfrm>
            <a:off x="3629967" y="34"/>
            <a:ext cx="14658975" cy="10287000"/>
          </a:xfrm>
          <a:custGeom>
            <a:rect b="b" l="l" r="r" t="t"/>
            <a:pathLst>
              <a:path extrusionOk="0" h="10287000" w="14658975">
                <a:moveTo>
                  <a:pt x="14658973" y="10286929"/>
                </a:moveTo>
                <a:lnTo>
                  <a:pt x="0" y="10286929"/>
                </a:lnTo>
                <a:lnTo>
                  <a:pt x="0" y="0"/>
                </a:lnTo>
                <a:lnTo>
                  <a:pt x="14658973" y="0"/>
                </a:lnTo>
                <a:lnTo>
                  <a:pt x="14658973" y="10286929"/>
                </a:lnTo>
                <a:close/>
              </a:path>
            </a:pathLst>
          </a:custGeom>
          <a:solidFill>
            <a:srgbClr val="61A1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62" name="Google Shape;62;g17be7d4a39d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8653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7be7d4a39d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6"/>
            <a:ext cx="1371599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7be7d4a39d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8213" y="571525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7c6e6a6f26_0_7"/>
          <p:cNvSpPr/>
          <p:nvPr/>
        </p:nvSpPr>
        <p:spPr>
          <a:xfrm>
            <a:off x="12275719" y="649616"/>
            <a:ext cx="6012815" cy="9637395"/>
          </a:xfrm>
          <a:custGeom>
            <a:rect b="b" l="l" r="r" t="t"/>
            <a:pathLst>
              <a:path extrusionOk="0" h="9637395" w="6012815">
                <a:moveTo>
                  <a:pt x="0" y="9637382"/>
                </a:moveTo>
                <a:lnTo>
                  <a:pt x="6012279" y="0"/>
                </a:lnTo>
                <a:lnTo>
                  <a:pt x="6012279" y="9637382"/>
                </a:lnTo>
                <a:lnTo>
                  <a:pt x="0" y="9637382"/>
                </a:lnTo>
                <a:close/>
              </a:path>
            </a:pathLst>
          </a:custGeom>
          <a:solidFill>
            <a:srgbClr val="C6D9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81" name="Google Shape;281;g17c6e6a6f26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88950" y="8572948"/>
            <a:ext cx="1371599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17c6e6a6f26_0_7"/>
          <p:cNvSpPr txBox="1"/>
          <p:nvPr>
            <p:ph type="ctrTitle"/>
          </p:nvPr>
        </p:nvSpPr>
        <p:spPr>
          <a:xfrm>
            <a:off x="3092733" y="4164583"/>
            <a:ext cx="10081800" cy="41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/>
              <a:t>Values</a:t>
            </a:r>
            <a:endParaRPr sz="9000"/>
          </a:p>
          <a:p>
            <a:pPr indent="0" lvl="0" marL="12700" rtl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Write down three values in your workplace and trade three times</a:t>
            </a:r>
            <a:endParaRPr sz="49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83" name="Google Shape;283;g17c6e6a6f26_0_7"/>
          <p:cNvGrpSpPr/>
          <p:nvPr/>
        </p:nvGrpSpPr>
        <p:grpSpPr>
          <a:xfrm>
            <a:off x="0" y="1"/>
            <a:ext cx="3705058" cy="10286997"/>
            <a:chOff x="0" y="1"/>
            <a:chExt cx="3705058" cy="10286997"/>
          </a:xfrm>
        </p:grpSpPr>
        <p:pic>
          <p:nvPicPr>
            <p:cNvPr id="284" name="Google Shape;284;g17c6e6a6f26_0_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1"/>
              <a:ext cx="3590237" cy="10286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g17c6e6a6f26_0_7"/>
            <p:cNvSpPr/>
            <p:nvPr/>
          </p:nvSpPr>
          <p:spPr>
            <a:xfrm>
              <a:off x="3106357" y="3198686"/>
              <a:ext cx="548639" cy="548004"/>
            </a:xfrm>
            <a:custGeom>
              <a:rect b="b" l="l" r="r" t="t"/>
              <a:pathLst>
                <a:path extrusionOk="0" h="548004" w="548639">
                  <a:moveTo>
                    <a:pt x="273743" y="547841"/>
                  </a:moveTo>
                  <a:lnTo>
                    <a:pt x="250703" y="543214"/>
                  </a:lnTo>
                  <a:lnTo>
                    <a:pt x="231773" y="530545"/>
                  </a:lnTo>
                  <a:lnTo>
                    <a:pt x="218951" y="511654"/>
                  </a:lnTo>
                  <a:lnTo>
                    <a:pt x="214234" y="488361"/>
                  </a:lnTo>
                  <a:lnTo>
                    <a:pt x="214234" y="333087"/>
                  </a:lnTo>
                  <a:lnTo>
                    <a:pt x="59509" y="333087"/>
                  </a:lnTo>
                  <a:lnTo>
                    <a:pt x="36469" y="328460"/>
                  </a:lnTo>
                  <a:lnTo>
                    <a:pt x="17539" y="315791"/>
                  </a:lnTo>
                  <a:lnTo>
                    <a:pt x="4717" y="296900"/>
                  </a:lnTo>
                  <a:lnTo>
                    <a:pt x="0" y="273607"/>
                  </a:lnTo>
                  <a:lnTo>
                    <a:pt x="4629" y="250578"/>
                  </a:lnTo>
                  <a:lnTo>
                    <a:pt x="17304" y="231658"/>
                  </a:lnTo>
                  <a:lnTo>
                    <a:pt x="36204" y="218843"/>
                  </a:lnTo>
                  <a:lnTo>
                    <a:pt x="59509" y="214127"/>
                  </a:lnTo>
                  <a:lnTo>
                    <a:pt x="214860" y="214127"/>
                  </a:lnTo>
                  <a:lnTo>
                    <a:pt x="214860" y="59479"/>
                  </a:lnTo>
                  <a:lnTo>
                    <a:pt x="219490" y="36451"/>
                  </a:lnTo>
                  <a:lnTo>
                    <a:pt x="232165" y="17530"/>
                  </a:lnTo>
                  <a:lnTo>
                    <a:pt x="251065" y="4715"/>
                  </a:lnTo>
                  <a:lnTo>
                    <a:pt x="274369" y="0"/>
                  </a:lnTo>
                  <a:lnTo>
                    <a:pt x="297410" y="4715"/>
                  </a:lnTo>
                  <a:lnTo>
                    <a:pt x="316339" y="17530"/>
                  </a:lnTo>
                  <a:lnTo>
                    <a:pt x="329161" y="36451"/>
                  </a:lnTo>
                  <a:lnTo>
                    <a:pt x="333879" y="59479"/>
                  </a:lnTo>
                  <a:lnTo>
                    <a:pt x="333879" y="214753"/>
                  </a:lnTo>
                  <a:lnTo>
                    <a:pt x="488603" y="214753"/>
                  </a:lnTo>
                  <a:lnTo>
                    <a:pt x="511996" y="219381"/>
                  </a:lnTo>
                  <a:lnTo>
                    <a:pt x="531043" y="232049"/>
                  </a:lnTo>
                  <a:lnTo>
                    <a:pt x="543748" y="250940"/>
                  </a:lnTo>
                  <a:lnTo>
                    <a:pt x="548113" y="274233"/>
                  </a:lnTo>
                  <a:lnTo>
                    <a:pt x="543483" y="297262"/>
                  </a:lnTo>
                  <a:lnTo>
                    <a:pt x="530808" y="316182"/>
                  </a:lnTo>
                  <a:lnTo>
                    <a:pt x="511908" y="328998"/>
                  </a:lnTo>
                  <a:lnTo>
                    <a:pt x="488603" y="333713"/>
                  </a:lnTo>
                  <a:lnTo>
                    <a:pt x="333252" y="333713"/>
                  </a:lnTo>
                  <a:lnTo>
                    <a:pt x="333252" y="488361"/>
                  </a:lnTo>
                  <a:lnTo>
                    <a:pt x="328623" y="511390"/>
                  </a:lnTo>
                  <a:lnTo>
                    <a:pt x="315948" y="530310"/>
                  </a:lnTo>
                  <a:lnTo>
                    <a:pt x="297048" y="543126"/>
                  </a:lnTo>
                  <a:lnTo>
                    <a:pt x="273743" y="5478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6" name="Google Shape;286;g17c6e6a6f26_0_7"/>
            <p:cNvSpPr/>
            <p:nvPr/>
          </p:nvSpPr>
          <p:spPr>
            <a:xfrm>
              <a:off x="3160229" y="3231870"/>
              <a:ext cx="544829" cy="548004"/>
            </a:xfrm>
            <a:custGeom>
              <a:rect b="b" l="l" r="r" t="t"/>
              <a:pathLst>
                <a:path extrusionOk="0" h="548004" w="544829">
                  <a:moveTo>
                    <a:pt x="213607" y="120838"/>
                  </a:moveTo>
                  <a:lnTo>
                    <a:pt x="213607" y="108316"/>
                  </a:lnTo>
                  <a:lnTo>
                    <a:pt x="273743" y="0"/>
                  </a:lnTo>
                  <a:lnTo>
                    <a:pt x="278128" y="0"/>
                  </a:lnTo>
                  <a:lnTo>
                    <a:pt x="280007" y="626"/>
                  </a:lnTo>
                  <a:lnTo>
                    <a:pt x="213607" y="120838"/>
                  </a:lnTo>
                  <a:close/>
                </a:path>
                <a:path extrusionOk="0" h="548004" w="544829">
                  <a:moveTo>
                    <a:pt x="213607" y="68245"/>
                  </a:moveTo>
                  <a:lnTo>
                    <a:pt x="213607" y="55723"/>
                  </a:lnTo>
                  <a:lnTo>
                    <a:pt x="238037" y="11269"/>
                  </a:lnTo>
                  <a:lnTo>
                    <a:pt x="241796" y="8765"/>
                  </a:lnTo>
                  <a:lnTo>
                    <a:pt x="244928" y="6887"/>
                  </a:lnTo>
                  <a:lnTo>
                    <a:pt x="248686" y="5008"/>
                  </a:lnTo>
                  <a:lnTo>
                    <a:pt x="213607" y="68245"/>
                  </a:lnTo>
                  <a:close/>
                </a:path>
                <a:path extrusionOk="0" h="548004" w="544829">
                  <a:moveTo>
                    <a:pt x="213607" y="174057"/>
                  </a:moveTo>
                  <a:lnTo>
                    <a:pt x="213607" y="161534"/>
                  </a:lnTo>
                  <a:lnTo>
                    <a:pt x="299426" y="6261"/>
                  </a:lnTo>
                  <a:lnTo>
                    <a:pt x="301305" y="7513"/>
                  </a:lnTo>
                  <a:lnTo>
                    <a:pt x="303185" y="8139"/>
                  </a:lnTo>
                  <a:lnTo>
                    <a:pt x="305064" y="9391"/>
                  </a:lnTo>
                  <a:lnTo>
                    <a:pt x="213607" y="174057"/>
                  </a:lnTo>
                  <a:close/>
                </a:path>
                <a:path extrusionOk="0" h="548004" w="544829">
                  <a:moveTo>
                    <a:pt x="152845" y="333713"/>
                  </a:moveTo>
                  <a:lnTo>
                    <a:pt x="145328" y="333713"/>
                  </a:lnTo>
                  <a:lnTo>
                    <a:pt x="211728" y="214753"/>
                  </a:lnTo>
                  <a:lnTo>
                    <a:pt x="213607" y="214753"/>
                  </a:lnTo>
                  <a:lnTo>
                    <a:pt x="213607" y="211623"/>
                  </a:lnTo>
                  <a:lnTo>
                    <a:pt x="318845" y="21287"/>
                  </a:lnTo>
                  <a:lnTo>
                    <a:pt x="321351" y="25044"/>
                  </a:lnTo>
                  <a:lnTo>
                    <a:pt x="323230" y="26922"/>
                  </a:lnTo>
                  <a:lnTo>
                    <a:pt x="152845" y="333713"/>
                  </a:lnTo>
                  <a:close/>
                </a:path>
                <a:path extrusionOk="0" h="548004" w="544829">
                  <a:moveTo>
                    <a:pt x="182286" y="333713"/>
                  </a:moveTo>
                  <a:lnTo>
                    <a:pt x="175396" y="333713"/>
                  </a:lnTo>
                  <a:lnTo>
                    <a:pt x="332000" y="51340"/>
                  </a:lnTo>
                  <a:lnTo>
                    <a:pt x="332626" y="53844"/>
                  </a:lnTo>
                  <a:lnTo>
                    <a:pt x="332626" y="62610"/>
                  </a:lnTo>
                  <a:lnTo>
                    <a:pt x="182286" y="333713"/>
                  </a:lnTo>
                  <a:close/>
                </a:path>
                <a:path extrusionOk="0" h="548004" w="544829">
                  <a:moveTo>
                    <a:pt x="211728" y="333713"/>
                  </a:moveTo>
                  <a:lnTo>
                    <a:pt x="204837" y="333713"/>
                  </a:lnTo>
                  <a:lnTo>
                    <a:pt x="332626" y="103307"/>
                  </a:lnTo>
                  <a:lnTo>
                    <a:pt x="332626" y="115829"/>
                  </a:lnTo>
                  <a:lnTo>
                    <a:pt x="211728" y="333713"/>
                  </a:lnTo>
                  <a:close/>
                </a:path>
                <a:path extrusionOk="0" h="548004" w="544829">
                  <a:moveTo>
                    <a:pt x="213607" y="383802"/>
                  </a:moveTo>
                  <a:lnTo>
                    <a:pt x="213607" y="371279"/>
                  </a:lnTo>
                  <a:lnTo>
                    <a:pt x="332626" y="156526"/>
                  </a:lnTo>
                  <a:lnTo>
                    <a:pt x="332626" y="169048"/>
                  </a:lnTo>
                  <a:lnTo>
                    <a:pt x="213607" y="383802"/>
                  </a:lnTo>
                  <a:close/>
                </a:path>
                <a:path extrusionOk="0" h="548004" w="544829">
                  <a:moveTo>
                    <a:pt x="213607" y="433890"/>
                  </a:moveTo>
                  <a:lnTo>
                    <a:pt x="213607" y="421368"/>
                  </a:lnTo>
                  <a:lnTo>
                    <a:pt x="332626" y="206614"/>
                  </a:lnTo>
                  <a:lnTo>
                    <a:pt x="332626" y="214753"/>
                  </a:lnTo>
                  <a:lnTo>
                    <a:pt x="335132" y="214753"/>
                  </a:lnTo>
                  <a:lnTo>
                    <a:pt x="213607" y="433890"/>
                  </a:lnTo>
                  <a:close/>
                </a:path>
                <a:path extrusionOk="0" h="548004" w="544829">
                  <a:moveTo>
                    <a:pt x="18166" y="318061"/>
                  </a:moveTo>
                  <a:lnTo>
                    <a:pt x="16913" y="316808"/>
                  </a:lnTo>
                  <a:lnTo>
                    <a:pt x="15033" y="315556"/>
                  </a:lnTo>
                  <a:lnTo>
                    <a:pt x="13781" y="313678"/>
                  </a:lnTo>
                  <a:lnTo>
                    <a:pt x="68279" y="214753"/>
                  </a:lnTo>
                  <a:lnTo>
                    <a:pt x="75169" y="214753"/>
                  </a:lnTo>
                  <a:lnTo>
                    <a:pt x="18166" y="318061"/>
                  </a:lnTo>
                  <a:close/>
                </a:path>
                <a:path extrusionOk="0" h="548004" w="544829">
                  <a:moveTo>
                    <a:pt x="38837" y="330583"/>
                  </a:moveTo>
                  <a:lnTo>
                    <a:pt x="36958" y="329957"/>
                  </a:lnTo>
                  <a:lnTo>
                    <a:pt x="35079" y="328704"/>
                  </a:lnTo>
                  <a:lnTo>
                    <a:pt x="33200" y="328078"/>
                  </a:lnTo>
                  <a:lnTo>
                    <a:pt x="95841" y="214753"/>
                  </a:lnTo>
                  <a:lnTo>
                    <a:pt x="102732" y="214753"/>
                  </a:lnTo>
                  <a:lnTo>
                    <a:pt x="38837" y="330583"/>
                  </a:lnTo>
                  <a:close/>
                </a:path>
                <a:path extrusionOk="0" h="548004" w="544829">
                  <a:moveTo>
                    <a:pt x="65773" y="333713"/>
                  </a:moveTo>
                  <a:lnTo>
                    <a:pt x="58883" y="333713"/>
                  </a:lnTo>
                  <a:lnTo>
                    <a:pt x="125283" y="214753"/>
                  </a:lnTo>
                  <a:lnTo>
                    <a:pt x="132173" y="214753"/>
                  </a:lnTo>
                  <a:lnTo>
                    <a:pt x="65773" y="333713"/>
                  </a:lnTo>
                  <a:close/>
                </a:path>
                <a:path extrusionOk="0" h="548004" w="544829">
                  <a:moveTo>
                    <a:pt x="95215" y="333713"/>
                  </a:moveTo>
                  <a:lnTo>
                    <a:pt x="88324" y="333713"/>
                  </a:lnTo>
                  <a:lnTo>
                    <a:pt x="154724" y="214753"/>
                  </a:lnTo>
                  <a:lnTo>
                    <a:pt x="161615" y="214753"/>
                  </a:lnTo>
                  <a:lnTo>
                    <a:pt x="95215" y="333713"/>
                  </a:lnTo>
                  <a:close/>
                </a:path>
                <a:path extrusionOk="0" h="548004" w="544829">
                  <a:moveTo>
                    <a:pt x="124656" y="333713"/>
                  </a:moveTo>
                  <a:lnTo>
                    <a:pt x="117766" y="333713"/>
                  </a:lnTo>
                  <a:lnTo>
                    <a:pt x="184166" y="214753"/>
                  </a:lnTo>
                  <a:lnTo>
                    <a:pt x="191056" y="214753"/>
                  </a:lnTo>
                  <a:lnTo>
                    <a:pt x="124656" y="333713"/>
                  </a:lnTo>
                  <a:close/>
                </a:path>
                <a:path extrusionOk="0" h="548004" w="544829">
                  <a:moveTo>
                    <a:pt x="213607" y="487735"/>
                  </a:moveTo>
                  <a:lnTo>
                    <a:pt x="213607" y="475213"/>
                  </a:lnTo>
                  <a:lnTo>
                    <a:pt x="357683" y="214753"/>
                  </a:lnTo>
                  <a:lnTo>
                    <a:pt x="357683" y="215379"/>
                  </a:lnTo>
                  <a:lnTo>
                    <a:pt x="364573" y="215379"/>
                  </a:lnTo>
                  <a:lnTo>
                    <a:pt x="213607" y="487735"/>
                  </a:lnTo>
                  <a:close/>
                </a:path>
                <a:path extrusionOk="0" h="548004" w="544829">
                  <a:moveTo>
                    <a:pt x="223630" y="521545"/>
                  </a:moveTo>
                  <a:lnTo>
                    <a:pt x="222377" y="519666"/>
                  </a:lnTo>
                  <a:lnTo>
                    <a:pt x="221124" y="517162"/>
                  </a:lnTo>
                  <a:lnTo>
                    <a:pt x="219871" y="515284"/>
                  </a:lnTo>
                  <a:lnTo>
                    <a:pt x="386498" y="214753"/>
                  </a:lnTo>
                  <a:lnTo>
                    <a:pt x="394015" y="214753"/>
                  </a:lnTo>
                  <a:lnTo>
                    <a:pt x="223630" y="521545"/>
                  </a:lnTo>
                  <a:close/>
                </a:path>
                <a:path extrusionOk="0" h="548004" w="544829">
                  <a:moveTo>
                    <a:pt x="357056" y="333713"/>
                  </a:moveTo>
                  <a:lnTo>
                    <a:pt x="350166" y="333713"/>
                  </a:lnTo>
                  <a:lnTo>
                    <a:pt x="416566" y="214753"/>
                  </a:lnTo>
                  <a:lnTo>
                    <a:pt x="423456" y="214753"/>
                  </a:lnTo>
                  <a:lnTo>
                    <a:pt x="357056" y="333713"/>
                  </a:lnTo>
                  <a:close/>
                </a:path>
                <a:path extrusionOk="0" h="548004" w="544829">
                  <a:moveTo>
                    <a:pt x="384618" y="333713"/>
                  </a:moveTo>
                  <a:lnTo>
                    <a:pt x="377728" y="333713"/>
                  </a:lnTo>
                  <a:lnTo>
                    <a:pt x="444128" y="214753"/>
                  </a:lnTo>
                  <a:lnTo>
                    <a:pt x="451019" y="214753"/>
                  </a:lnTo>
                  <a:lnTo>
                    <a:pt x="384618" y="333713"/>
                  </a:lnTo>
                  <a:close/>
                </a:path>
                <a:path extrusionOk="0" h="548004" w="544829">
                  <a:moveTo>
                    <a:pt x="414060" y="333713"/>
                  </a:moveTo>
                  <a:lnTo>
                    <a:pt x="407169" y="333713"/>
                  </a:lnTo>
                  <a:lnTo>
                    <a:pt x="473569" y="214753"/>
                  </a:lnTo>
                  <a:lnTo>
                    <a:pt x="480460" y="214753"/>
                  </a:lnTo>
                  <a:lnTo>
                    <a:pt x="414060" y="333713"/>
                  </a:lnTo>
                  <a:close/>
                </a:path>
                <a:path extrusionOk="0" h="548004" w="544829">
                  <a:moveTo>
                    <a:pt x="443502" y="333713"/>
                  </a:moveTo>
                  <a:lnTo>
                    <a:pt x="436611" y="333713"/>
                  </a:lnTo>
                  <a:lnTo>
                    <a:pt x="501758" y="216006"/>
                  </a:lnTo>
                  <a:lnTo>
                    <a:pt x="507396" y="217884"/>
                  </a:lnTo>
                  <a:lnTo>
                    <a:pt x="443502" y="333713"/>
                  </a:lnTo>
                  <a:close/>
                </a:path>
                <a:path extrusionOk="0" h="548004" w="544829">
                  <a:moveTo>
                    <a:pt x="1879" y="293643"/>
                  </a:moveTo>
                  <a:lnTo>
                    <a:pt x="1252" y="290512"/>
                  </a:lnTo>
                  <a:lnTo>
                    <a:pt x="626" y="288008"/>
                  </a:lnTo>
                  <a:lnTo>
                    <a:pt x="0" y="284877"/>
                  </a:lnTo>
                  <a:lnTo>
                    <a:pt x="36332" y="219136"/>
                  </a:lnTo>
                  <a:lnTo>
                    <a:pt x="38837" y="217884"/>
                  </a:lnTo>
                  <a:lnTo>
                    <a:pt x="41969" y="216632"/>
                  </a:lnTo>
                  <a:lnTo>
                    <a:pt x="44475" y="216632"/>
                  </a:lnTo>
                  <a:lnTo>
                    <a:pt x="1879" y="293643"/>
                  </a:lnTo>
                  <a:close/>
                </a:path>
                <a:path extrusionOk="0" h="548004" w="544829">
                  <a:moveTo>
                    <a:pt x="471064" y="333713"/>
                  </a:moveTo>
                  <a:lnTo>
                    <a:pt x="464173" y="333713"/>
                  </a:lnTo>
                  <a:lnTo>
                    <a:pt x="523683" y="226649"/>
                  </a:lnTo>
                  <a:lnTo>
                    <a:pt x="525562" y="227902"/>
                  </a:lnTo>
                  <a:lnTo>
                    <a:pt x="526815" y="229154"/>
                  </a:lnTo>
                  <a:lnTo>
                    <a:pt x="528694" y="230406"/>
                  </a:lnTo>
                  <a:lnTo>
                    <a:pt x="471064" y="333713"/>
                  </a:lnTo>
                  <a:close/>
                </a:path>
                <a:path extrusionOk="0" h="548004" w="544829">
                  <a:moveTo>
                    <a:pt x="496747" y="333713"/>
                  </a:moveTo>
                  <a:lnTo>
                    <a:pt x="494241" y="333713"/>
                  </a:lnTo>
                  <a:lnTo>
                    <a:pt x="541222" y="248563"/>
                  </a:lnTo>
                  <a:lnTo>
                    <a:pt x="542475" y="250441"/>
                  </a:lnTo>
                  <a:lnTo>
                    <a:pt x="543728" y="252946"/>
                  </a:lnTo>
                  <a:lnTo>
                    <a:pt x="544354" y="256076"/>
                  </a:lnTo>
                  <a:lnTo>
                    <a:pt x="501758" y="332461"/>
                  </a:lnTo>
                  <a:lnTo>
                    <a:pt x="496747" y="333713"/>
                  </a:lnTo>
                  <a:close/>
                </a:path>
                <a:path extrusionOk="0" h="548004" w="544829">
                  <a:moveTo>
                    <a:pt x="243049" y="539702"/>
                  </a:moveTo>
                  <a:lnTo>
                    <a:pt x="241169" y="539076"/>
                  </a:lnTo>
                  <a:lnTo>
                    <a:pt x="239290" y="537823"/>
                  </a:lnTo>
                  <a:lnTo>
                    <a:pt x="238037" y="536571"/>
                  </a:lnTo>
                  <a:lnTo>
                    <a:pt x="332626" y="365018"/>
                  </a:lnTo>
                  <a:lnTo>
                    <a:pt x="332626" y="377541"/>
                  </a:lnTo>
                  <a:lnTo>
                    <a:pt x="243049" y="539702"/>
                  </a:lnTo>
                  <a:close/>
                </a:path>
                <a:path extrusionOk="0" h="548004" w="544829">
                  <a:moveTo>
                    <a:pt x="266226" y="547841"/>
                  </a:moveTo>
                  <a:lnTo>
                    <a:pt x="263720" y="547841"/>
                  </a:lnTo>
                  <a:lnTo>
                    <a:pt x="259962" y="546589"/>
                  </a:lnTo>
                  <a:lnTo>
                    <a:pt x="332626" y="415107"/>
                  </a:lnTo>
                  <a:lnTo>
                    <a:pt x="332626" y="427629"/>
                  </a:lnTo>
                  <a:lnTo>
                    <a:pt x="266226" y="547841"/>
                  </a:lnTo>
                  <a:close/>
                </a:path>
                <a:path extrusionOk="0" h="548004" w="544829">
                  <a:moveTo>
                    <a:pt x="290030" y="545337"/>
                  </a:moveTo>
                  <a:lnTo>
                    <a:pt x="332626" y="468326"/>
                  </a:lnTo>
                  <a:lnTo>
                    <a:pt x="332626" y="480848"/>
                  </a:lnTo>
                  <a:lnTo>
                    <a:pt x="298800" y="542206"/>
                  </a:lnTo>
                  <a:lnTo>
                    <a:pt x="295668" y="543458"/>
                  </a:lnTo>
                  <a:lnTo>
                    <a:pt x="293162" y="544710"/>
                  </a:lnTo>
                  <a:lnTo>
                    <a:pt x="290030" y="5453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17c6e6a6f26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7997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17c6e6a6f26_0_17"/>
          <p:cNvSpPr/>
          <p:nvPr/>
        </p:nvSpPr>
        <p:spPr>
          <a:xfrm>
            <a:off x="0" y="0"/>
            <a:ext cx="8314055" cy="10287000"/>
          </a:xfrm>
          <a:custGeom>
            <a:rect b="b" l="l" r="r" t="t"/>
            <a:pathLst>
              <a:path extrusionOk="0" h="10287000" w="8314055">
                <a:moveTo>
                  <a:pt x="0" y="10286999"/>
                </a:moveTo>
                <a:lnTo>
                  <a:pt x="0" y="0"/>
                </a:lnTo>
                <a:lnTo>
                  <a:pt x="8313788" y="0"/>
                </a:lnTo>
                <a:lnTo>
                  <a:pt x="1896245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94C7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3" name="Google Shape;293;g17c6e6a6f26_0_17"/>
          <p:cNvSpPr txBox="1"/>
          <p:nvPr>
            <p:ph type="ctrTitle"/>
          </p:nvPr>
        </p:nvSpPr>
        <p:spPr>
          <a:xfrm>
            <a:off x="6076458" y="4037933"/>
            <a:ext cx="10081800" cy="4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/>
              <a:t>Five W’s of Accountability</a:t>
            </a:r>
            <a:endParaRPr sz="9000"/>
          </a:p>
          <a:p>
            <a:pPr indent="0" lvl="0" marL="12700" rtl="0" algn="l">
              <a:lnSpc>
                <a:spcPct val="1163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4" name="Google Shape;294;g17c6e6a6f26_0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6"/>
            <a:ext cx="1371599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g17c6e6a6f26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8287998" cy="312417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17c6e6a6f26_0_24"/>
          <p:cNvSpPr txBox="1"/>
          <p:nvPr>
            <p:ph type="title"/>
          </p:nvPr>
        </p:nvSpPr>
        <p:spPr>
          <a:xfrm>
            <a:off x="2578208" y="1480491"/>
            <a:ext cx="14341500" cy="85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17725">
            <a:spAutoFit/>
          </a:bodyPr>
          <a:lstStyle/>
          <a:p>
            <a:pPr indent="-609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Char char="●"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Who </a:t>
            </a:r>
            <a:r>
              <a:rPr b="0" i="1" lang="en-US" sz="5000">
                <a:latin typeface="Arial"/>
                <a:ea typeface="Arial"/>
                <a:cs typeface="Arial"/>
                <a:sym typeface="Arial"/>
              </a:rPr>
              <a:t>made the mistake?</a:t>
            </a:r>
            <a:endParaRPr b="0" i="1" sz="5000">
              <a:latin typeface="Arial"/>
              <a:ea typeface="Arial"/>
              <a:cs typeface="Arial"/>
              <a:sym typeface="Arial"/>
            </a:endParaRPr>
          </a:p>
          <a:p>
            <a:pPr indent="-609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Char char="●"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b="0" i="1" lang="en-US" sz="5000">
                <a:latin typeface="Arial"/>
                <a:ea typeface="Arial"/>
                <a:cs typeface="Arial"/>
                <a:sym typeface="Arial"/>
              </a:rPr>
              <a:t>caused them to make the mistake?</a:t>
            </a:r>
            <a:endParaRPr b="0" i="1" sz="5000">
              <a:latin typeface="Arial"/>
              <a:ea typeface="Arial"/>
              <a:cs typeface="Arial"/>
              <a:sym typeface="Arial"/>
            </a:endParaRPr>
          </a:p>
          <a:p>
            <a:pPr indent="-609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Char char="●"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b="0" lang="en-US" sz="6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5000">
                <a:latin typeface="Arial"/>
                <a:ea typeface="Arial"/>
                <a:cs typeface="Arial"/>
                <a:sym typeface="Arial"/>
              </a:rPr>
              <a:t>did the mistake occur?</a:t>
            </a:r>
            <a:endParaRPr b="0" i="1" sz="5000">
              <a:latin typeface="Arial"/>
              <a:ea typeface="Arial"/>
              <a:cs typeface="Arial"/>
              <a:sym typeface="Arial"/>
            </a:endParaRPr>
          </a:p>
          <a:p>
            <a:pPr indent="-609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Char char="●"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Where </a:t>
            </a:r>
            <a:r>
              <a:rPr b="0" i="1" lang="en-US" sz="5000">
                <a:latin typeface="Arial"/>
                <a:ea typeface="Arial"/>
                <a:cs typeface="Arial"/>
                <a:sym typeface="Arial"/>
              </a:rPr>
              <a:t>did it occur?</a:t>
            </a:r>
            <a:endParaRPr b="0" i="1" sz="5000">
              <a:latin typeface="Arial"/>
              <a:ea typeface="Arial"/>
              <a:cs typeface="Arial"/>
              <a:sym typeface="Arial"/>
            </a:endParaRPr>
          </a:p>
          <a:p>
            <a:pPr indent="-609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Char char="●"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b="0" lang="en-US" sz="6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5000">
                <a:latin typeface="Arial"/>
                <a:ea typeface="Arial"/>
                <a:cs typeface="Arial"/>
                <a:sym typeface="Arial"/>
              </a:rPr>
              <a:t>did it happen?</a:t>
            </a:r>
            <a:endParaRPr b="0" i="1" sz="5000"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7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g17c6e6a6f26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8"/>
            <a:ext cx="1371599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7c6e6a6f26_0_30"/>
          <p:cNvSpPr/>
          <p:nvPr/>
        </p:nvSpPr>
        <p:spPr>
          <a:xfrm>
            <a:off x="0" y="0"/>
            <a:ext cx="18288000" cy="6911340"/>
          </a:xfrm>
          <a:custGeom>
            <a:rect b="b" l="l" r="r" t="t"/>
            <a:pathLst>
              <a:path extrusionOk="0" h="6911340" w="18288000">
                <a:moveTo>
                  <a:pt x="18288000" y="1012510"/>
                </a:moveTo>
                <a:lnTo>
                  <a:pt x="0" y="691094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12510"/>
                </a:lnTo>
                <a:close/>
              </a:path>
            </a:pathLst>
          </a:custGeom>
          <a:solidFill>
            <a:srgbClr val="94C7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307" name="Google Shape;307;g17c6e6a6f26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06495" y="0"/>
            <a:ext cx="2581504" cy="1028699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17c6e6a6f26_0_30"/>
          <p:cNvSpPr txBox="1"/>
          <p:nvPr/>
        </p:nvSpPr>
        <p:spPr>
          <a:xfrm>
            <a:off x="1734299" y="2837975"/>
            <a:ext cx="13972200" cy="41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100">
            <a:spAutoFit/>
          </a:bodyPr>
          <a:lstStyle/>
          <a:p>
            <a:pPr indent="0" lvl="0" marL="12700" marR="5080" rtl="0" algn="l">
              <a:lnSpc>
                <a:spcPct val="11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latin typeface="Verdana"/>
                <a:ea typeface="Verdana"/>
                <a:cs typeface="Verdana"/>
                <a:sym typeface="Verdana"/>
              </a:rPr>
              <a:t>“The “Why” is absolutely critical to implementing a culture of accountability without accusation.”</a:t>
            </a:r>
            <a:endParaRPr b="1" sz="5200"/>
          </a:p>
        </p:txBody>
      </p:sp>
      <p:pic>
        <p:nvPicPr>
          <p:cNvPr id="309" name="Google Shape;309;g17c6e6a6f26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7"/>
            <a:ext cx="1371599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17c6e6a6f26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7997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17c6e6a6f26_0_37"/>
          <p:cNvSpPr/>
          <p:nvPr/>
        </p:nvSpPr>
        <p:spPr>
          <a:xfrm>
            <a:off x="0" y="0"/>
            <a:ext cx="8314055" cy="10287000"/>
          </a:xfrm>
          <a:custGeom>
            <a:rect b="b" l="l" r="r" t="t"/>
            <a:pathLst>
              <a:path extrusionOk="0" h="10287000" w="8314055">
                <a:moveTo>
                  <a:pt x="0" y="10286999"/>
                </a:moveTo>
                <a:lnTo>
                  <a:pt x="0" y="0"/>
                </a:lnTo>
                <a:lnTo>
                  <a:pt x="8313788" y="0"/>
                </a:lnTo>
                <a:lnTo>
                  <a:pt x="1896245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94C7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6" name="Google Shape;316;g17c6e6a6f26_0_37"/>
          <p:cNvSpPr txBox="1"/>
          <p:nvPr>
            <p:ph type="ctrTitle"/>
          </p:nvPr>
        </p:nvSpPr>
        <p:spPr>
          <a:xfrm>
            <a:off x="6076458" y="3656933"/>
            <a:ext cx="10081800" cy="58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/>
              <a:t>Three Ways to Achieve Accountability</a:t>
            </a:r>
            <a:endParaRPr sz="9000"/>
          </a:p>
          <a:p>
            <a:pPr indent="0" lvl="0" marL="12700" rtl="0" algn="l">
              <a:lnSpc>
                <a:spcPct val="1163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7" name="Google Shape;317;g17c6e6a6f26_0_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6"/>
            <a:ext cx="1371599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17c6e6a6f26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8287998" cy="312417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17c6e6a6f26_0_44"/>
          <p:cNvSpPr txBox="1"/>
          <p:nvPr>
            <p:ph type="title"/>
          </p:nvPr>
        </p:nvSpPr>
        <p:spPr>
          <a:xfrm>
            <a:off x="2578208" y="1937691"/>
            <a:ext cx="14341500" cy="6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17725">
            <a:spAutoFit/>
          </a:bodyPr>
          <a:lstStyle/>
          <a:p>
            <a:pPr indent="-609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Char char="●"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Fear</a:t>
            </a:r>
            <a:r>
              <a:rPr lang="en-US" sz="6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5000">
                <a:latin typeface="Arial"/>
                <a:ea typeface="Arial"/>
                <a:cs typeface="Arial"/>
                <a:sym typeface="Arial"/>
              </a:rPr>
              <a:t>short-term gain only</a:t>
            </a:r>
            <a:endParaRPr b="0" i="1" sz="5000">
              <a:latin typeface="Arial"/>
              <a:ea typeface="Arial"/>
              <a:cs typeface="Arial"/>
              <a:sym typeface="Arial"/>
            </a:endParaRPr>
          </a:p>
          <a:p>
            <a:pPr indent="-609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Char char="●"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Oversight</a:t>
            </a:r>
            <a:r>
              <a:rPr lang="en-US" sz="6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5000">
                <a:latin typeface="Arial"/>
                <a:ea typeface="Arial"/>
                <a:cs typeface="Arial"/>
                <a:sym typeface="Arial"/>
              </a:rPr>
              <a:t>micro managing v expectations</a:t>
            </a:r>
            <a:endParaRPr b="0" i="1" sz="5000">
              <a:latin typeface="Arial"/>
              <a:ea typeface="Arial"/>
              <a:cs typeface="Arial"/>
              <a:sym typeface="Arial"/>
            </a:endParaRPr>
          </a:p>
          <a:p>
            <a:pPr indent="-609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Char char="●"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Trust</a:t>
            </a:r>
            <a:r>
              <a:rPr b="0" lang="en-US" sz="6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5000">
                <a:latin typeface="Arial"/>
                <a:ea typeface="Arial"/>
                <a:cs typeface="Arial"/>
                <a:sym typeface="Arial"/>
              </a:rPr>
              <a:t>long term and upheld at every level</a:t>
            </a:r>
            <a:endParaRPr b="0" i="1" sz="5000"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7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g17c6e6a6f26_0_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8"/>
            <a:ext cx="1371599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g17c6e6a6f26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7997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17c6e6a6f26_0_50"/>
          <p:cNvSpPr/>
          <p:nvPr/>
        </p:nvSpPr>
        <p:spPr>
          <a:xfrm>
            <a:off x="0" y="0"/>
            <a:ext cx="8314055" cy="10287000"/>
          </a:xfrm>
          <a:custGeom>
            <a:rect b="b" l="l" r="r" t="t"/>
            <a:pathLst>
              <a:path extrusionOk="0" h="10287000" w="8314055">
                <a:moveTo>
                  <a:pt x="0" y="10286999"/>
                </a:moveTo>
                <a:lnTo>
                  <a:pt x="0" y="0"/>
                </a:lnTo>
                <a:lnTo>
                  <a:pt x="8313788" y="0"/>
                </a:lnTo>
                <a:lnTo>
                  <a:pt x="1896245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94C7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1" name="Google Shape;331;g17c6e6a6f26_0_50"/>
          <p:cNvSpPr txBox="1"/>
          <p:nvPr>
            <p:ph type="ctrTitle"/>
          </p:nvPr>
        </p:nvSpPr>
        <p:spPr>
          <a:xfrm>
            <a:off x="5695458" y="4037933"/>
            <a:ext cx="10081800" cy="58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/>
              <a:t>How can you create accountability without accusation?</a:t>
            </a:r>
            <a:endParaRPr sz="7100"/>
          </a:p>
          <a:p>
            <a:pPr indent="0" lvl="0" marL="12700" rtl="0" algn="l">
              <a:lnSpc>
                <a:spcPct val="1163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2" name="Google Shape;332;g17c6e6a6f26_0_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6"/>
            <a:ext cx="1371599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g17c6e6a6f26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8287998" cy="312417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17c6e6a6f26_0_57"/>
          <p:cNvSpPr txBox="1"/>
          <p:nvPr>
            <p:ph type="title"/>
          </p:nvPr>
        </p:nvSpPr>
        <p:spPr>
          <a:xfrm>
            <a:off x="2578208" y="1937691"/>
            <a:ext cx="14341500" cy="89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17725">
            <a:spAutoFit/>
          </a:bodyPr>
          <a:lstStyle/>
          <a:p>
            <a:pPr indent="-736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000"/>
              <a:buChar char="●"/>
            </a:pPr>
            <a:r>
              <a:rPr b="0" lang="en-US" sz="8000">
                <a:latin typeface="Arial"/>
                <a:ea typeface="Arial"/>
                <a:cs typeface="Arial"/>
                <a:sym typeface="Arial"/>
              </a:rPr>
              <a:t>Build trust</a:t>
            </a:r>
            <a:endParaRPr b="0" i="1" sz="8000">
              <a:latin typeface="Arial"/>
              <a:ea typeface="Arial"/>
              <a:cs typeface="Arial"/>
              <a:sym typeface="Arial"/>
            </a:endParaRPr>
          </a:p>
          <a:p>
            <a:pPr indent="-736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000"/>
              <a:buChar char="●"/>
            </a:pPr>
            <a:r>
              <a:rPr b="0" lang="en-US" sz="8000">
                <a:latin typeface="Arial"/>
                <a:ea typeface="Arial"/>
                <a:cs typeface="Arial"/>
                <a:sym typeface="Arial"/>
              </a:rPr>
              <a:t>Ask versus accusing</a:t>
            </a:r>
            <a:endParaRPr b="0" sz="8000">
              <a:latin typeface="Arial"/>
              <a:ea typeface="Arial"/>
              <a:cs typeface="Arial"/>
              <a:sym typeface="Arial"/>
            </a:endParaRPr>
          </a:p>
          <a:p>
            <a:pPr indent="-736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000"/>
              <a:buChar char="●"/>
            </a:pPr>
            <a:r>
              <a:rPr b="0" lang="en-US" sz="8000">
                <a:latin typeface="Arial"/>
                <a:ea typeface="Arial"/>
                <a:cs typeface="Arial"/>
                <a:sym typeface="Arial"/>
              </a:rPr>
              <a:t>Determine intent</a:t>
            </a:r>
            <a:endParaRPr b="0" sz="8000">
              <a:latin typeface="Arial"/>
              <a:ea typeface="Arial"/>
              <a:cs typeface="Arial"/>
              <a:sym typeface="Arial"/>
            </a:endParaRPr>
          </a:p>
          <a:p>
            <a:pPr indent="-736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000"/>
              <a:buChar char="●"/>
            </a:pPr>
            <a:r>
              <a:rPr b="0" lang="en-US" sz="8000">
                <a:latin typeface="Arial"/>
                <a:ea typeface="Arial"/>
                <a:cs typeface="Arial"/>
                <a:sym typeface="Arial"/>
              </a:rPr>
              <a:t>Define expectations</a:t>
            </a:r>
            <a:endParaRPr b="0" sz="8000"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8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g17c6e6a6f26_0_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8"/>
            <a:ext cx="1371599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17c6e6a6f26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8287998" cy="312417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17c6e6a6f26_0_63"/>
          <p:cNvSpPr txBox="1"/>
          <p:nvPr>
            <p:ph type="title"/>
          </p:nvPr>
        </p:nvSpPr>
        <p:spPr>
          <a:xfrm>
            <a:off x="2578208" y="1023291"/>
            <a:ext cx="14341500" cy="10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17725">
            <a:spAutoFit/>
          </a:bodyPr>
          <a:lstStyle/>
          <a:p>
            <a:pPr indent="-736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000"/>
              <a:buChar char="●"/>
            </a:pPr>
            <a:r>
              <a:rPr b="0" lang="en-US" sz="8000">
                <a:latin typeface="Arial"/>
                <a:ea typeface="Arial"/>
                <a:cs typeface="Arial"/>
                <a:sym typeface="Arial"/>
              </a:rPr>
              <a:t>Give responsibility and authority</a:t>
            </a:r>
            <a:endParaRPr b="0" sz="8000">
              <a:latin typeface="Arial"/>
              <a:ea typeface="Arial"/>
              <a:cs typeface="Arial"/>
              <a:sym typeface="Arial"/>
            </a:endParaRPr>
          </a:p>
          <a:p>
            <a:pPr indent="-736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Char char="●"/>
            </a:pPr>
            <a:r>
              <a:rPr b="0" lang="en-US" sz="8000">
                <a:latin typeface="Arial"/>
                <a:ea typeface="Arial"/>
                <a:cs typeface="Arial"/>
                <a:sym typeface="Arial"/>
              </a:rPr>
              <a:t>Care about the person, not just the task</a:t>
            </a:r>
            <a:endParaRPr b="0" sz="8000">
              <a:latin typeface="Arial"/>
              <a:ea typeface="Arial"/>
              <a:cs typeface="Arial"/>
              <a:sym typeface="Arial"/>
            </a:endParaRPr>
          </a:p>
          <a:p>
            <a:pPr indent="-736600" lvl="0" marL="4572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Char char="●"/>
            </a:pPr>
            <a:r>
              <a:rPr b="0" lang="en-US" sz="8000">
                <a:latin typeface="Arial"/>
                <a:ea typeface="Arial"/>
                <a:cs typeface="Arial"/>
                <a:sym typeface="Arial"/>
              </a:rPr>
              <a:t>Praise for the common good</a:t>
            </a:r>
            <a:endParaRPr b="0" sz="8000"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151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7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g17c6e6a6f26_0_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8"/>
            <a:ext cx="1371599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7c6e6a6f26_0_106"/>
          <p:cNvSpPr/>
          <p:nvPr/>
        </p:nvSpPr>
        <p:spPr>
          <a:xfrm>
            <a:off x="3629967" y="34"/>
            <a:ext cx="14658975" cy="10287000"/>
          </a:xfrm>
          <a:custGeom>
            <a:rect b="b" l="l" r="r" t="t"/>
            <a:pathLst>
              <a:path extrusionOk="0" h="10287000" w="14658975">
                <a:moveTo>
                  <a:pt x="14658973" y="10286929"/>
                </a:moveTo>
                <a:lnTo>
                  <a:pt x="0" y="10286929"/>
                </a:lnTo>
                <a:lnTo>
                  <a:pt x="0" y="0"/>
                </a:lnTo>
                <a:lnTo>
                  <a:pt x="14658973" y="0"/>
                </a:lnTo>
                <a:lnTo>
                  <a:pt x="14658973" y="10286929"/>
                </a:lnTo>
                <a:close/>
              </a:path>
            </a:pathLst>
          </a:custGeom>
          <a:solidFill>
            <a:srgbClr val="61A1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352" name="Google Shape;352;g17c6e6a6f26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8653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17c6e6a6f26_0_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6"/>
            <a:ext cx="1371599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17c6e6a6f26_0_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4925" y="25"/>
            <a:ext cx="10286999" cy="1028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/>
          <p:nvPr/>
        </p:nvSpPr>
        <p:spPr>
          <a:xfrm>
            <a:off x="3629967" y="34"/>
            <a:ext cx="14658975" cy="10287000"/>
          </a:xfrm>
          <a:custGeom>
            <a:rect b="b" l="l" r="r" t="t"/>
            <a:pathLst>
              <a:path extrusionOk="0" h="10287000" w="14658975">
                <a:moveTo>
                  <a:pt x="14658973" y="10286929"/>
                </a:moveTo>
                <a:lnTo>
                  <a:pt x="0" y="10286929"/>
                </a:lnTo>
                <a:lnTo>
                  <a:pt x="0" y="0"/>
                </a:lnTo>
                <a:lnTo>
                  <a:pt x="14658973" y="0"/>
                </a:lnTo>
                <a:lnTo>
                  <a:pt x="14658973" y="10286929"/>
                </a:lnTo>
                <a:close/>
              </a:path>
            </a:pathLst>
          </a:custGeom>
          <a:solidFill>
            <a:srgbClr val="61A1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70" name="Google Shape;7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86533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6"/>
            <a:ext cx="1371599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0488" y="673675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7be7d4a39d_0_28"/>
          <p:cNvSpPr/>
          <p:nvPr/>
        </p:nvSpPr>
        <p:spPr>
          <a:xfrm>
            <a:off x="3629967" y="34"/>
            <a:ext cx="14658975" cy="10287000"/>
          </a:xfrm>
          <a:custGeom>
            <a:rect b="b" l="l" r="r" t="t"/>
            <a:pathLst>
              <a:path extrusionOk="0" h="10287000" w="14658975">
                <a:moveTo>
                  <a:pt x="14658973" y="10286929"/>
                </a:moveTo>
                <a:lnTo>
                  <a:pt x="0" y="10286929"/>
                </a:lnTo>
                <a:lnTo>
                  <a:pt x="0" y="0"/>
                </a:lnTo>
                <a:lnTo>
                  <a:pt x="14658973" y="0"/>
                </a:lnTo>
                <a:lnTo>
                  <a:pt x="14658973" y="10286929"/>
                </a:lnTo>
                <a:close/>
              </a:path>
            </a:pathLst>
          </a:custGeom>
          <a:solidFill>
            <a:srgbClr val="61A1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78" name="Google Shape;78;g17be7d4a39d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8653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17be7d4a39d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6"/>
            <a:ext cx="1371599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17be7d4a39d_0_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4925" y="940788"/>
            <a:ext cx="9561173" cy="840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7be7d4a39d_0_36"/>
          <p:cNvSpPr/>
          <p:nvPr/>
        </p:nvSpPr>
        <p:spPr>
          <a:xfrm>
            <a:off x="3629967" y="34"/>
            <a:ext cx="14658975" cy="10287000"/>
          </a:xfrm>
          <a:custGeom>
            <a:rect b="b" l="l" r="r" t="t"/>
            <a:pathLst>
              <a:path extrusionOk="0" h="10287000" w="14658975">
                <a:moveTo>
                  <a:pt x="14658973" y="10286929"/>
                </a:moveTo>
                <a:lnTo>
                  <a:pt x="0" y="10286929"/>
                </a:lnTo>
                <a:lnTo>
                  <a:pt x="0" y="0"/>
                </a:lnTo>
                <a:lnTo>
                  <a:pt x="14658973" y="0"/>
                </a:lnTo>
                <a:lnTo>
                  <a:pt x="14658973" y="10286929"/>
                </a:lnTo>
                <a:close/>
              </a:path>
            </a:pathLst>
          </a:custGeom>
          <a:solidFill>
            <a:srgbClr val="61A1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86" name="Google Shape;86;g17be7d4a39d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8653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7be7d4a39d_0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6"/>
            <a:ext cx="1371599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7be7d4a39d_0_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6100" y="833100"/>
            <a:ext cx="10992774" cy="82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/>
          <p:nvPr/>
        </p:nvSpPr>
        <p:spPr>
          <a:xfrm>
            <a:off x="12275719" y="649616"/>
            <a:ext cx="6012815" cy="9637395"/>
          </a:xfrm>
          <a:custGeom>
            <a:rect b="b" l="l" r="r" t="t"/>
            <a:pathLst>
              <a:path extrusionOk="0" h="9637395" w="6012815">
                <a:moveTo>
                  <a:pt x="0" y="9637382"/>
                </a:moveTo>
                <a:lnTo>
                  <a:pt x="6012279" y="0"/>
                </a:lnTo>
                <a:lnTo>
                  <a:pt x="6012279" y="9637382"/>
                </a:lnTo>
                <a:lnTo>
                  <a:pt x="0" y="9637382"/>
                </a:lnTo>
                <a:close/>
              </a:path>
            </a:pathLst>
          </a:custGeom>
          <a:solidFill>
            <a:srgbClr val="C6D9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94" name="Google Shape;9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88950" y="8572948"/>
            <a:ext cx="1371599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"/>
          <p:cNvSpPr txBox="1"/>
          <p:nvPr>
            <p:ph type="ctrTitle"/>
          </p:nvPr>
        </p:nvSpPr>
        <p:spPr>
          <a:xfrm>
            <a:off x="3092733" y="4164583"/>
            <a:ext cx="10081800" cy="26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/>
              <a:t>Animal Cards</a:t>
            </a:r>
            <a:endParaRPr sz="9000"/>
          </a:p>
          <a:p>
            <a:pPr indent="0" lvl="0" marL="12700" rtl="0" algn="l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>
            <a:off x="0" y="1"/>
            <a:ext cx="3705058" cy="10286997"/>
            <a:chOff x="0" y="1"/>
            <a:chExt cx="3705058" cy="10286997"/>
          </a:xfrm>
        </p:grpSpPr>
        <p:pic>
          <p:nvPicPr>
            <p:cNvPr id="97" name="Google Shape;97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1"/>
              <a:ext cx="3590237" cy="10286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8"/>
            <p:cNvSpPr/>
            <p:nvPr/>
          </p:nvSpPr>
          <p:spPr>
            <a:xfrm>
              <a:off x="3106357" y="3198686"/>
              <a:ext cx="548639" cy="548004"/>
            </a:xfrm>
            <a:custGeom>
              <a:rect b="b" l="l" r="r" t="t"/>
              <a:pathLst>
                <a:path extrusionOk="0" h="548004" w="548639">
                  <a:moveTo>
                    <a:pt x="273743" y="547841"/>
                  </a:moveTo>
                  <a:lnTo>
                    <a:pt x="250703" y="543214"/>
                  </a:lnTo>
                  <a:lnTo>
                    <a:pt x="231773" y="530545"/>
                  </a:lnTo>
                  <a:lnTo>
                    <a:pt x="218951" y="511654"/>
                  </a:lnTo>
                  <a:lnTo>
                    <a:pt x="214234" y="488361"/>
                  </a:lnTo>
                  <a:lnTo>
                    <a:pt x="214234" y="333087"/>
                  </a:lnTo>
                  <a:lnTo>
                    <a:pt x="59509" y="333087"/>
                  </a:lnTo>
                  <a:lnTo>
                    <a:pt x="36469" y="328460"/>
                  </a:lnTo>
                  <a:lnTo>
                    <a:pt x="17539" y="315791"/>
                  </a:lnTo>
                  <a:lnTo>
                    <a:pt x="4717" y="296900"/>
                  </a:lnTo>
                  <a:lnTo>
                    <a:pt x="0" y="273607"/>
                  </a:lnTo>
                  <a:lnTo>
                    <a:pt x="4629" y="250578"/>
                  </a:lnTo>
                  <a:lnTo>
                    <a:pt x="17304" y="231658"/>
                  </a:lnTo>
                  <a:lnTo>
                    <a:pt x="36204" y="218843"/>
                  </a:lnTo>
                  <a:lnTo>
                    <a:pt x="59509" y="214127"/>
                  </a:lnTo>
                  <a:lnTo>
                    <a:pt x="214860" y="214127"/>
                  </a:lnTo>
                  <a:lnTo>
                    <a:pt x="214860" y="59479"/>
                  </a:lnTo>
                  <a:lnTo>
                    <a:pt x="219490" y="36451"/>
                  </a:lnTo>
                  <a:lnTo>
                    <a:pt x="232165" y="17530"/>
                  </a:lnTo>
                  <a:lnTo>
                    <a:pt x="251065" y="4715"/>
                  </a:lnTo>
                  <a:lnTo>
                    <a:pt x="274369" y="0"/>
                  </a:lnTo>
                  <a:lnTo>
                    <a:pt x="297410" y="4715"/>
                  </a:lnTo>
                  <a:lnTo>
                    <a:pt x="316339" y="17530"/>
                  </a:lnTo>
                  <a:lnTo>
                    <a:pt x="329161" y="36451"/>
                  </a:lnTo>
                  <a:lnTo>
                    <a:pt x="333879" y="59479"/>
                  </a:lnTo>
                  <a:lnTo>
                    <a:pt x="333879" y="214753"/>
                  </a:lnTo>
                  <a:lnTo>
                    <a:pt x="488603" y="214753"/>
                  </a:lnTo>
                  <a:lnTo>
                    <a:pt x="511996" y="219381"/>
                  </a:lnTo>
                  <a:lnTo>
                    <a:pt x="531043" y="232049"/>
                  </a:lnTo>
                  <a:lnTo>
                    <a:pt x="543748" y="250940"/>
                  </a:lnTo>
                  <a:lnTo>
                    <a:pt x="548113" y="274233"/>
                  </a:lnTo>
                  <a:lnTo>
                    <a:pt x="543483" y="297262"/>
                  </a:lnTo>
                  <a:lnTo>
                    <a:pt x="530808" y="316182"/>
                  </a:lnTo>
                  <a:lnTo>
                    <a:pt x="511908" y="328998"/>
                  </a:lnTo>
                  <a:lnTo>
                    <a:pt x="488603" y="333713"/>
                  </a:lnTo>
                  <a:lnTo>
                    <a:pt x="333252" y="333713"/>
                  </a:lnTo>
                  <a:lnTo>
                    <a:pt x="333252" y="488361"/>
                  </a:lnTo>
                  <a:lnTo>
                    <a:pt x="328623" y="511390"/>
                  </a:lnTo>
                  <a:lnTo>
                    <a:pt x="315948" y="530310"/>
                  </a:lnTo>
                  <a:lnTo>
                    <a:pt x="297048" y="543126"/>
                  </a:lnTo>
                  <a:lnTo>
                    <a:pt x="273743" y="5478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160229" y="3231870"/>
              <a:ext cx="544829" cy="548004"/>
            </a:xfrm>
            <a:custGeom>
              <a:rect b="b" l="l" r="r" t="t"/>
              <a:pathLst>
                <a:path extrusionOk="0" h="548004" w="544829">
                  <a:moveTo>
                    <a:pt x="213607" y="120838"/>
                  </a:moveTo>
                  <a:lnTo>
                    <a:pt x="213607" y="108316"/>
                  </a:lnTo>
                  <a:lnTo>
                    <a:pt x="273743" y="0"/>
                  </a:lnTo>
                  <a:lnTo>
                    <a:pt x="278128" y="0"/>
                  </a:lnTo>
                  <a:lnTo>
                    <a:pt x="280007" y="626"/>
                  </a:lnTo>
                  <a:lnTo>
                    <a:pt x="213607" y="120838"/>
                  </a:lnTo>
                  <a:close/>
                </a:path>
                <a:path extrusionOk="0" h="548004" w="544829">
                  <a:moveTo>
                    <a:pt x="213607" y="68245"/>
                  </a:moveTo>
                  <a:lnTo>
                    <a:pt x="213607" y="55723"/>
                  </a:lnTo>
                  <a:lnTo>
                    <a:pt x="238037" y="11269"/>
                  </a:lnTo>
                  <a:lnTo>
                    <a:pt x="241796" y="8765"/>
                  </a:lnTo>
                  <a:lnTo>
                    <a:pt x="244928" y="6887"/>
                  </a:lnTo>
                  <a:lnTo>
                    <a:pt x="248686" y="5008"/>
                  </a:lnTo>
                  <a:lnTo>
                    <a:pt x="213607" y="68245"/>
                  </a:lnTo>
                  <a:close/>
                </a:path>
                <a:path extrusionOk="0" h="548004" w="544829">
                  <a:moveTo>
                    <a:pt x="213607" y="174057"/>
                  </a:moveTo>
                  <a:lnTo>
                    <a:pt x="213607" y="161534"/>
                  </a:lnTo>
                  <a:lnTo>
                    <a:pt x="299426" y="6261"/>
                  </a:lnTo>
                  <a:lnTo>
                    <a:pt x="301305" y="7513"/>
                  </a:lnTo>
                  <a:lnTo>
                    <a:pt x="303185" y="8139"/>
                  </a:lnTo>
                  <a:lnTo>
                    <a:pt x="305064" y="9391"/>
                  </a:lnTo>
                  <a:lnTo>
                    <a:pt x="213607" y="174057"/>
                  </a:lnTo>
                  <a:close/>
                </a:path>
                <a:path extrusionOk="0" h="548004" w="544829">
                  <a:moveTo>
                    <a:pt x="152845" y="333713"/>
                  </a:moveTo>
                  <a:lnTo>
                    <a:pt x="145328" y="333713"/>
                  </a:lnTo>
                  <a:lnTo>
                    <a:pt x="211728" y="214753"/>
                  </a:lnTo>
                  <a:lnTo>
                    <a:pt x="213607" y="214753"/>
                  </a:lnTo>
                  <a:lnTo>
                    <a:pt x="213607" y="211623"/>
                  </a:lnTo>
                  <a:lnTo>
                    <a:pt x="318845" y="21287"/>
                  </a:lnTo>
                  <a:lnTo>
                    <a:pt x="321351" y="25044"/>
                  </a:lnTo>
                  <a:lnTo>
                    <a:pt x="323230" y="26922"/>
                  </a:lnTo>
                  <a:lnTo>
                    <a:pt x="152845" y="333713"/>
                  </a:lnTo>
                  <a:close/>
                </a:path>
                <a:path extrusionOk="0" h="548004" w="544829">
                  <a:moveTo>
                    <a:pt x="182286" y="333713"/>
                  </a:moveTo>
                  <a:lnTo>
                    <a:pt x="175396" y="333713"/>
                  </a:lnTo>
                  <a:lnTo>
                    <a:pt x="332000" y="51340"/>
                  </a:lnTo>
                  <a:lnTo>
                    <a:pt x="332626" y="53844"/>
                  </a:lnTo>
                  <a:lnTo>
                    <a:pt x="332626" y="62610"/>
                  </a:lnTo>
                  <a:lnTo>
                    <a:pt x="182286" y="333713"/>
                  </a:lnTo>
                  <a:close/>
                </a:path>
                <a:path extrusionOk="0" h="548004" w="544829">
                  <a:moveTo>
                    <a:pt x="211728" y="333713"/>
                  </a:moveTo>
                  <a:lnTo>
                    <a:pt x="204837" y="333713"/>
                  </a:lnTo>
                  <a:lnTo>
                    <a:pt x="332626" y="103307"/>
                  </a:lnTo>
                  <a:lnTo>
                    <a:pt x="332626" y="115829"/>
                  </a:lnTo>
                  <a:lnTo>
                    <a:pt x="211728" y="333713"/>
                  </a:lnTo>
                  <a:close/>
                </a:path>
                <a:path extrusionOk="0" h="548004" w="544829">
                  <a:moveTo>
                    <a:pt x="213607" y="383802"/>
                  </a:moveTo>
                  <a:lnTo>
                    <a:pt x="213607" y="371279"/>
                  </a:lnTo>
                  <a:lnTo>
                    <a:pt x="332626" y="156526"/>
                  </a:lnTo>
                  <a:lnTo>
                    <a:pt x="332626" y="169048"/>
                  </a:lnTo>
                  <a:lnTo>
                    <a:pt x="213607" y="383802"/>
                  </a:lnTo>
                  <a:close/>
                </a:path>
                <a:path extrusionOk="0" h="548004" w="544829">
                  <a:moveTo>
                    <a:pt x="213607" y="433890"/>
                  </a:moveTo>
                  <a:lnTo>
                    <a:pt x="213607" y="421368"/>
                  </a:lnTo>
                  <a:lnTo>
                    <a:pt x="332626" y="206614"/>
                  </a:lnTo>
                  <a:lnTo>
                    <a:pt x="332626" y="214753"/>
                  </a:lnTo>
                  <a:lnTo>
                    <a:pt x="335132" y="214753"/>
                  </a:lnTo>
                  <a:lnTo>
                    <a:pt x="213607" y="433890"/>
                  </a:lnTo>
                  <a:close/>
                </a:path>
                <a:path extrusionOk="0" h="548004" w="544829">
                  <a:moveTo>
                    <a:pt x="18166" y="318061"/>
                  </a:moveTo>
                  <a:lnTo>
                    <a:pt x="16913" y="316808"/>
                  </a:lnTo>
                  <a:lnTo>
                    <a:pt x="15033" y="315556"/>
                  </a:lnTo>
                  <a:lnTo>
                    <a:pt x="13781" y="313678"/>
                  </a:lnTo>
                  <a:lnTo>
                    <a:pt x="68279" y="214753"/>
                  </a:lnTo>
                  <a:lnTo>
                    <a:pt x="75169" y="214753"/>
                  </a:lnTo>
                  <a:lnTo>
                    <a:pt x="18166" y="318061"/>
                  </a:lnTo>
                  <a:close/>
                </a:path>
                <a:path extrusionOk="0" h="548004" w="544829">
                  <a:moveTo>
                    <a:pt x="38837" y="330583"/>
                  </a:moveTo>
                  <a:lnTo>
                    <a:pt x="36958" y="329957"/>
                  </a:lnTo>
                  <a:lnTo>
                    <a:pt x="35079" y="328704"/>
                  </a:lnTo>
                  <a:lnTo>
                    <a:pt x="33200" y="328078"/>
                  </a:lnTo>
                  <a:lnTo>
                    <a:pt x="95841" y="214753"/>
                  </a:lnTo>
                  <a:lnTo>
                    <a:pt x="102732" y="214753"/>
                  </a:lnTo>
                  <a:lnTo>
                    <a:pt x="38837" y="330583"/>
                  </a:lnTo>
                  <a:close/>
                </a:path>
                <a:path extrusionOk="0" h="548004" w="544829">
                  <a:moveTo>
                    <a:pt x="65773" y="333713"/>
                  </a:moveTo>
                  <a:lnTo>
                    <a:pt x="58883" y="333713"/>
                  </a:lnTo>
                  <a:lnTo>
                    <a:pt x="125283" y="214753"/>
                  </a:lnTo>
                  <a:lnTo>
                    <a:pt x="132173" y="214753"/>
                  </a:lnTo>
                  <a:lnTo>
                    <a:pt x="65773" y="333713"/>
                  </a:lnTo>
                  <a:close/>
                </a:path>
                <a:path extrusionOk="0" h="548004" w="544829">
                  <a:moveTo>
                    <a:pt x="95215" y="333713"/>
                  </a:moveTo>
                  <a:lnTo>
                    <a:pt x="88324" y="333713"/>
                  </a:lnTo>
                  <a:lnTo>
                    <a:pt x="154724" y="214753"/>
                  </a:lnTo>
                  <a:lnTo>
                    <a:pt x="161615" y="214753"/>
                  </a:lnTo>
                  <a:lnTo>
                    <a:pt x="95215" y="333713"/>
                  </a:lnTo>
                  <a:close/>
                </a:path>
                <a:path extrusionOk="0" h="548004" w="544829">
                  <a:moveTo>
                    <a:pt x="124656" y="333713"/>
                  </a:moveTo>
                  <a:lnTo>
                    <a:pt x="117766" y="333713"/>
                  </a:lnTo>
                  <a:lnTo>
                    <a:pt x="184166" y="214753"/>
                  </a:lnTo>
                  <a:lnTo>
                    <a:pt x="191056" y="214753"/>
                  </a:lnTo>
                  <a:lnTo>
                    <a:pt x="124656" y="333713"/>
                  </a:lnTo>
                  <a:close/>
                </a:path>
                <a:path extrusionOk="0" h="548004" w="544829">
                  <a:moveTo>
                    <a:pt x="213607" y="487735"/>
                  </a:moveTo>
                  <a:lnTo>
                    <a:pt x="213607" y="475213"/>
                  </a:lnTo>
                  <a:lnTo>
                    <a:pt x="357683" y="214753"/>
                  </a:lnTo>
                  <a:lnTo>
                    <a:pt x="357683" y="215379"/>
                  </a:lnTo>
                  <a:lnTo>
                    <a:pt x="364573" y="215379"/>
                  </a:lnTo>
                  <a:lnTo>
                    <a:pt x="213607" y="487735"/>
                  </a:lnTo>
                  <a:close/>
                </a:path>
                <a:path extrusionOk="0" h="548004" w="544829">
                  <a:moveTo>
                    <a:pt x="223630" y="521545"/>
                  </a:moveTo>
                  <a:lnTo>
                    <a:pt x="222377" y="519666"/>
                  </a:lnTo>
                  <a:lnTo>
                    <a:pt x="221124" y="517162"/>
                  </a:lnTo>
                  <a:lnTo>
                    <a:pt x="219871" y="515284"/>
                  </a:lnTo>
                  <a:lnTo>
                    <a:pt x="386498" y="214753"/>
                  </a:lnTo>
                  <a:lnTo>
                    <a:pt x="394015" y="214753"/>
                  </a:lnTo>
                  <a:lnTo>
                    <a:pt x="223630" y="521545"/>
                  </a:lnTo>
                  <a:close/>
                </a:path>
                <a:path extrusionOk="0" h="548004" w="544829">
                  <a:moveTo>
                    <a:pt x="357056" y="333713"/>
                  </a:moveTo>
                  <a:lnTo>
                    <a:pt x="350166" y="333713"/>
                  </a:lnTo>
                  <a:lnTo>
                    <a:pt x="416566" y="214753"/>
                  </a:lnTo>
                  <a:lnTo>
                    <a:pt x="423456" y="214753"/>
                  </a:lnTo>
                  <a:lnTo>
                    <a:pt x="357056" y="333713"/>
                  </a:lnTo>
                  <a:close/>
                </a:path>
                <a:path extrusionOk="0" h="548004" w="544829">
                  <a:moveTo>
                    <a:pt x="384618" y="333713"/>
                  </a:moveTo>
                  <a:lnTo>
                    <a:pt x="377728" y="333713"/>
                  </a:lnTo>
                  <a:lnTo>
                    <a:pt x="444128" y="214753"/>
                  </a:lnTo>
                  <a:lnTo>
                    <a:pt x="451019" y="214753"/>
                  </a:lnTo>
                  <a:lnTo>
                    <a:pt x="384618" y="333713"/>
                  </a:lnTo>
                  <a:close/>
                </a:path>
                <a:path extrusionOk="0" h="548004" w="544829">
                  <a:moveTo>
                    <a:pt x="414060" y="333713"/>
                  </a:moveTo>
                  <a:lnTo>
                    <a:pt x="407169" y="333713"/>
                  </a:lnTo>
                  <a:lnTo>
                    <a:pt x="473569" y="214753"/>
                  </a:lnTo>
                  <a:lnTo>
                    <a:pt x="480460" y="214753"/>
                  </a:lnTo>
                  <a:lnTo>
                    <a:pt x="414060" y="333713"/>
                  </a:lnTo>
                  <a:close/>
                </a:path>
                <a:path extrusionOk="0" h="548004" w="544829">
                  <a:moveTo>
                    <a:pt x="443502" y="333713"/>
                  </a:moveTo>
                  <a:lnTo>
                    <a:pt x="436611" y="333713"/>
                  </a:lnTo>
                  <a:lnTo>
                    <a:pt x="501758" y="216006"/>
                  </a:lnTo>
                  <a:lnTo>
                    <a:pt x="507396" y="217884"/>
                  </a:lnTo>
                  <a:lnTo>
                    <a:pt x="443502" y="333713"/>
                  </a:lnTo>
                  <a:close/>
                </a:path>
                <a:path extrusionOk="0" h="548004" w="544829">
                  <a:moveTo>
                    <a:pt x="1879" y="293643"/>
                  </a:moveTo>
                  <a:lnTo>
                    <a:pt x="1252" y="290512"/>
                  </a:lnTo>
                  <a:lnTo>
                    <a:pt x="626" y="288008"/>
                  </a:lnTo>
                  <a:lnTo>
                    <a:pt x="0" y="284877"/>
                  </a:lnTo>
                  <a:lnTo>
                    <a:pt x="36332" y="219136"/>
                  </a:lnTo>
                  <a:lnTo>
                    <a:pt x="38837" y="217884"/>
                  </a:lnTo>
                  <a:lnTo>
                    <a:pt x="41969" y="216632"/>
                  </a:lnTo>
                  <a:lnTo>
                    <a:pt x="44475" y="216632"/>
                  </a:lnTo>
                  <a:lnTo>
                    <a:pt x="1879" y="293643"/>
                  </a:lnTo>
                  <a:close/>
                </a:path>
                <a:path extrusionOk="0" h="548004" w="544829">
                  <a:moveTo>
                    <a:pt x="471064" y="333713"/>
                  </a:moveTo>
                  <a:lnTo>
                    <a:pt x="464173" y="333713"/>
                  </a:lnTo>
                  <a:lnTo>
                    <a:pt x="523683" y="226649"/>
                  </a:lnTo>
                  <a:lnTo>
                    <a:pt x="525562" y="227902"/>
                  </a:lnTo>
                  <a:lnTo>
                    <a:pt x="526815" y="229154"/>
                  </a:lnTo>
                  <a:lnTo>
                    <a:pt x="528694" y="230406"/>
                  </a:lnTo>
                  <a:lnTo>
                    <a:pt x="471064" y="333713"/>
                  </a:lnTo>
                  <a:close/>
                </a:path>
                <a:path extrusionOk="0" h="548004" w="544829">
                  <a:moveTo>
                    <a:pt x="496747" y="333713"/>
                  </a:moveTo>
                  <a:lnTo>
                    <a:pt x="494241" y="333713"/>
                  </a:lnTo>
                  <a:lnTo>
                    <a:pt x="541222" y="248563"/>
                  </a:lnTo>
                  <a:lnTo>
                    <a:pt x="542475" y="250441"/>
                  </a:lnTo>
                  <a:lnTo>
                    <a:pt x="543728" y="252946"/>
                  </a:lnTo>
                  <a:lnTo>
                    <a:pt x="544354" y="256076"/>
                  </a:lnTo>
                  <a:lnTo>
                    <a:pt x="501758" y="332461"/>
                  </a:lnTo>
                  <a:lnTo>
                    <a:pt x="496747" y="333713"/>
                  </a:lnTo>
                  <a:close/>
                </a:path>
                <a:path extrusionOk="0" h="548004" w="544829">
                  <a:moveTo>
                    <a:pt x="243049" y="539702"/>
                  </a:moveTo>
                  <a:lnTo>
                    <a:pt x="241169" y="539076"/>
                  </a:lnTo>
                  <a:lnTo>
                    <a:pt x="239290" y="537823"/>
                  </a:lnTo>
                  <a:lnTo>
                    <a:pt x="238037" y="536571"/>
                  </a:lnTo>
                  <a:lnTo>
                    <a:pt x="332626" y="365018"/>
                  </a:lnTo>
                  <a:lnTo>
                    <a:pt x="332626" y="377541"/>
                  </a:lnTo>
                  <a:lnTo>
                    <a:pt x="243049" y="539702"/>
                  </a:lnTo>
                  <a:close/>
                </a:path>
                <a:path extrusionOk="0" h="548004" w="544829">
                  <a:moveTo>
                    <a:pt x="266226" y="547841"/>
                  </a:moveTo>
                  <a:lnTo>
                    <a:pt x="263720" y="547841"/>
                  </a:lnTo>
                  <a:lnTo>
                    <a:pt x="259962" y="546589"/>
                  </a:lnTo>
                  <a:lnTo>
                    <a:pt x="332626" y="415107"/>
                  </a:lnTo>
                  <a:lnTo>
                    <a:pt x="332626" y="427629"/>
                  </a:lnTo>
                  <a:lnTo>
                    <a:pt x="266226" y="547841"/>
                  </a:lnTo>
                  <a:close/>
                </a:path>
                <a:path extrusionOk="0" h="548004" w="544829">
                  <a:moveTo>
                    <a:pt x="290030" y="545337"/>
                  </a:moveTo>
                  <a:lnTo>
                    <a:pt x="332626" y="468326"/>
                  </a:lnTo>
                  <a:lnTo>
                    <a:pt x="332626" y="480848"/>
                  </a:lnTo>
                  <a:lnTo>
                    <a:pt x="298800" y="542206"/>
                  </a:lnTo>
                  <a:lnTo>
                    <a:pt x="295668" y="543458"/>
                  </a:lnTo>
                  <a:lnTo>
                    <a:pt x="293162" y="544710"/>
                  </a:lnTo>
                  <a:lnTo>
                    <a:pt x="290030" y="5453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0"/>
            <a:ext cx="17561624" cy="9932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7"/>
          <p:cNvSpPr txBox="1"/>
          <p:nvPr>
            <p:ph type="title"/>
          </p:nvPr>
        </p:nvSpPr>
        <p:spPr>
          <a:xfrm>
            <a:off x="552183" y="516066"/>
            <a:ext cx="14341500" cy="84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16850">
            <a:spAutoFit/>
          </a:bodyPr>
          <a:lstStyle/>
          <a:p>
            <a:pPr indent="0" lvl="0" marL="344170" marR="5080" rtl="0" algn="l">
              <a:lnSpc>
                <a:spcPct val="1086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50"/>
              <a:t>Culture exists regardless of whether or not we choose to be intentional with it.</a:t>
            </a:r>
            <a:endParaRPr sz="8650"/>
          </a:p>
        </p:txBody>
      </p:sp>
      <p:pic>
        <p:nvPicPr>
          <p:cNvPr id="106" name="Google Shape;10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7"/>
            <a:ext cx="1371599" cy="13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>
            <a:off x="0" y="0"/>
            <a:ext cx="18288000" cy="6911340"/>
          </a:xfrm>
          <a:custGeom>
            <a:rect b="b" l="l" r="r" t="t"/>
            <a:pathLst>
              <a:path extrusionOk="0" h="6911340" w="18288000">
                <a:moveTo>
                  <a:pt x="18288000" y="1012510"/>
                </a:moveTo>
                <a:lnTo>
                  <a:pt x="0" y="6910947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12510"/>
                </a:lnTo>
                <a:close/>
              </a:path>
            </a:pathLst>
          </a:custGeom>
          <a:solidFill>
            <a:srgbClr val="94C73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06495" y="0"/>
            <a:ext cx="2581504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1734299" y="3108600"/>
            <a:ext cx="13972200" cy="48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100">
            <a:spAutoFit/>
          </a:bodyPr>
          <a:lstStyle/>
          <a:p>
            <a:pPr indent="0" lvl="0" marL="12700" marR="5080" rtl="0" algn="l">
              <a:lnSpc>
                <a:spcPct val="11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00">
                <a:latin typeface="Verdana"/>
                <a:ea typeface="Verdana"/>
                <a:cs typeface="Verdana"/>
                <a:sym typeface="Verdana"/>
              </a:rPr>
              <a:t>“Culture is the customs, arts, social institutions, and achievements of a particular nation, people, or other social group.”</a:t>
            </a:r>
            <a:endParaRPr b="1" sz="4800"/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8950" y="8572947"/>
            <a:ext cx="1371599" cy="13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2022-10-19T19:58:14Z</dcterms:created>
  <dc:creator>Paradigm Shift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2022-10-19T00:00:00Z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2022-10-19T00:00:00Z</vt:filetime>
  </property>
</Properties>
</file>